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 id="281"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p:restoredTop sz="94580"/>
  </p:normalViewPr>
  <p:slideViewPr>
    <p:cSldViewPr snapToGrid="0" snapToObjects="1">
      <p:cViewPr>
        <p:scale>
          <a:sx n="100" d="100"/>
          <a:sy n="100" d="100"/>
        </p:scale>
        <p:origin x="1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10F2F-71D4-0942-A80D-DF3376FC5FD5}"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3AE8BD9F-59D4-CD4E-8ACA-424322EB417A}">
      <dgm:prSet/>
      <dgm:spPr/>
      <dgm:t>
        <a:bodyPr/>
        <a:lstStyle/>
        <a:p>
          <a:r>
            <a:rPr lang="en-US"/>
            <a:t>Markowitz's modern portfolio theory states that securities have either high risk and high return or low risk and low return</a:t>
          </a:r>
        </a:p>
      </dgm:t>
    </dgm:pt>
    <dgm:pt modelId="{5C4BA60D-3E48-9445-8F16-E4DF8DD0FF8F}" type="parTrans" cxnId="{248D3325-77A9-0549-92CC-25AE12F2B4D2}">
      <dgm:prSet/>
      <dgm:spPr/>
      <dgm:t>
        <a:bodyPr/>
        <a:lstStyle/>
        <a:p>
          <a:endParaRPr lang="en-US"/>
        </a:p>
      </dgm:t>
    </dgm:pt>
    <dgm:pt modelId="{D147EEF2-CC58-BF4F-B2FB-7973095FE81A}" type="sibTrans" cxnId="{248D3325-77A9-0549-92CC-25AE12F2B4D2}">
      <dgm:prSet/>
      <dgm:spPr/>
      <dgm:t>
        <a:bodyPr/>
        <a:lstStyle/>
        <a:p>
          <a:endParaRPr lang="en-US"/>
        </a:p>
      </dgm:t>
    </dgm:pt>
    <dgm:pt modelId="{B36C1060-B9B6-A948-853E-2494AF33162F}">
      <dgm:prSet/>
      <dgm:spPr/>
      <dgm:t>
        <a:bodyPr/>
        <a:lstStyle/>
        <a:p>
          <a:r>
            <a:rPr lang="en-US"/>
            <a:t>He argued that an optimal mix of assets exists based on their individual historical risk and return profiles</a:t>
          </a:r>
        </a:p>
      </dgm:t>
    </dgm:pt>
    <dgm:pt modelId="{B05B4970-AED8-4043-8015-F1B1BC79D834}" type="parTrans" cxnId="{E900E8DC-3148-EA45-8DCD-069C73DF978C}">
      <dgm:prSet/>
      <dgm:spPr/>
      <dgm:t>
        <a:bodyPr/>
        <a:lstStyle/>
        <a:p>
          <a:endParaRPr lang="en-US"/>
        </a:p>
      </dgm:t>
    </dgm:pt>
    <dgm:pt modelId="{6961D83B-6E7D-B540-B57A-7F9F3D66820B}" type="sibTrans" cxnId="{E900E8DC-3148-EA45-8DCD-069C73DF978C}">
      <dgm:prSet/>
      <dgm:spPr/>
      <dgm:t>
        <a:bodyPr/>
        <a:lstStyle/>
        <a:p>
          <a:endParaRPr lang="en-US"/>
        </a:p>
      </dgm:t>
    </dgm:pt>
    <dgm:pt modelId="{DF5D53F1-6C44-AF46-AF53-147C365B5C70}">
      <dgm:prSet/>
      <dgm:spPr/>
      <dgm:t>
        <a:bodyPr/>
        <a:lstStyle/>
        <a:p>
          <a:r>
            <a:rPr lang="en-US" dirty="0"/>
            <a:t>Markowitz's stated that diversified portfolios can offer greater returns for the level of risk an investor is willing to take</a:t>
          </a:r>
        </a:p>
      </dgm:t>
    </dgm:pt>
    <dgm:pt modelId="{0A6BAD69-B80E-9F45-8347-B66588DE09F4}" type="parTrans" cxnId="{39642441-F2A1-7245-A3E3-B07FEFC4D665}">
      <dgm:prSet/>
      <dgm:spPr/>
      <dgm:t>
        <a:bodyPr/>
        <a:lstStyle/>
        <a:p>
          <a:endParaRPr lang="en-US"/>
        </a:p>
      </dgm:t>
    </dgm:pt>
    <dgm:pt modelId="{AD1692C0-3C6D-E346-B60E-60563D00A988}" type="sibTrans" cxnId="{39642441-F2A1-7245-A3E3-B07FEFC4D665}">
      <dgm:prSet/>
      <dgm:spPr/>
      <dgm:t>
        <a:bodyPr/>
        <a:lstStyle/>
        <a:p>
          <a:endParaRPr lang="en-US"/>
        </a:p>
      </dgm:t>
    </dgm:pt>
    <dgm:pt modelId="{AE3B5625-12E5-FE43-9E0B-EB4D2F7F47F0}" type="pres">
      <dgm:prSet presAssocID="{C8210F2F-71D4-0942-A80D-DF3376FC5FD5}" presName="vert0" presStyleCnt="0">
        <dgm:presLayoutVars>
          <dgm:dir/>
          <dgm:animOne val="branch"/>
          <dgm:animLvl val="lvl"/>
        </dgm:presLayoutVars>
      </dgm:prSet>
      <dgm:spPr/>
    </dgm:pt>
    <dgm:pt modelId="{6152FEC6-A292-4E48-991D-09FBC1DB873F}" type="pres">
      <dgm:prSet presAssocID="{3AE8BD9F-59D4-CD4E-8ACA-424322EB417A}" presName="thickLine" presStyleLbl="alignNode1" presStyleIdx="0" presStyleCnt="3"/>
      <dgm:spPr/>
    </dgm:pt>
    <dgm:pt modelId="{F53DDC26-6476-ED49-82A1-89F2F86E33C4}" type="pres">
      <dgm:prSet presAssocID="{3AE8BD9F-59D4-CD4E-8ACA-424322EB417A}" presName="horz1" presStyleCnt="0"/>
      <dgm:spPr/>
    </dgm:pt>
    <dgm:pt modelId="{899B3C5A-47DF-7C42-8E67-F8F084AF8A1A}" type="pres">
      <dgm:prSet presAssocID="{3AE8BD9F-59D4-CD4E-8ACA-424322EB417A}" presName="tx1" presStyleLbl="revTx" presStyleIdx="0" presStyleCnt="3"/>
      <dgm:spPr/>
    </dgm:pt>
    <dgm:pt modelId="{C004A6F6-2890-EB4B-84BE-61BF9699ADA7}" type="pres">
      <dgm:prSet presAssocID="{3AE8BD9F-59D4-CD4E-8ACA-424322EB417A}" presName="vert1" presStyleCnt="0"/>
      <dgm:spPr/>
    </dgm:pt>
    <dgm:pt modelId="{4750300E-2B31-914E-992A-77054D43C6D2}" type="pres">
      <dgm:prSet presAssocID="{B36C1060-B9B6-A948-853E-2494AF33162F}" presName="thickLine" presStyleLbl="alignNode1" presStyleIdx="1" presStyleCnt="3"/>
      <dgm:spPr/>
    </dgm:pt>
    <dgm:pt modelId="{80CE8A92-4BED-2E43-8DAA-7392F99CF6DD}" type="pres">
      <dgm:prSet presAssocID="{B36C1060-B9B6-A948-853E-2494AF33162F}" presName="horz1" presStyleCnt="0"/>
      <dgm:spPr/>
    </dgm:pt>
    <dgm:pt modelId="{22A57FF2-2A50-BF4E-8E28-D49F44D322E8}" type="pres">
      <dgm:prSet presAssocID="{B36C1060-B9B6-A948-853E-2494AF33162F}" presName="tx1" presStyleLbl="revTx" presStyleIdx="1" presStyleCnt="3"/>
      <dgm:spPr/>
    </dgm:pt>
    <dgm:pt modelId="{1D12B95D-E421-3749-9DF6-3BAF10011CD3}" type="pres">
      <dgm:prSet presAssocID="{B36C1060-B9B6-A948-853E-2494AF33162F}" presName="vert1" presStyleCnt="0"/>
      <dgm:spPr/>
    </dgm:pt>
    <dgm:pt modelId="{84081C92-AE5D-B346-9FEA-BD7CEF8BC99D}" type="pres">
      <dgm:prSet presAssocID="{DF5D53F1-6C44-AF46-AF53-147C365B5C70}" presName="thickLine" presStyleLbl="alignNode1" presStyleIdx="2" presStyleCnt="3"/>
      <dgm:spPr/>
    </dgm:pt>
    <dgm:pt modelId="{9122578E-DD38-B843-BD5E-0307A815A4A2}" type="pres">
      <dgm:prSet presAssocID="{DF5D53F1-6C44-AF46-AF53-147C365B5C70}" presName="horz1" presStyleCnt="0"/>
      <dgm:spPr/>
    </dgm:pt>
    <dgm:pt modelId="{58424439-B702-7244-9178-6A56B2B542E5}" type="pres">
      <dgm:prSet presAssocID="{DF5D53F1-6C44-AF46-AF53-147C365B5C70}" presName="tx1" presStyleLbl="revTx" presStyleIdx="2" presStyleCnt="3"/>
      <dgm:spPr/>
    </dgm:pt>
    <dgm:pt modelId="{B53B267D-2F4D-6449-B571-51054D043192}" type="pres">
      <dgm:prSet presAssocID="{DF5D53F1-6C44-AF46-AF53-147C365B5C70}" presName="vert1" presStyleCnt="0"/>
      <dgm:spPr/>
    </dgm:pt>
  </dgm:ptLst>
  <dgm:cxnLst>
    <dgm:cxn modelId="{5B2D090D-E96F-1140-8861-AD2A553E52DE}" type="presOf" srcId="{B36C1060-B9B6-A948-853E-2494AF33162F}" destId="{22A57FF2-2A50-BF4E-8E28-D49F44D322E8}" srcOrd="0" destOrd="0" presId="urn:microsoft.com/office/officeart/2008/layout/LinedList"/>
    <dgm:cxn modelId="{AFF2191D-3971-8A44-A253-E13C88FF1F7E}" type="presOf" srcId="{3AE8BD9F-59D4-CD4E-8ACA-424322EB417A}" destId="{899B3C5A-47DF-7C42-8E67-F8F084AF8A1A}" srcOrd="0" destOrd="0" presId="urn:microsoft.com/office/officeart/2008/layout/LinedList"/>
    <dgm:cxn modelId="{248D3325-77A9-0549-92CC-25AE12F2B4D2}" srcId="{C8210F2F-71D4-0942-A80D-DF3376FC5FD5}" destId="{3AE8BD9F-59D4-CD4E-8ACA-424322EB417A}" srcOrd="0" destOrd="0" parTransId="{5C4BA60D-3E48-9445-8F16-E4DF8DD0FF8F}" sibTransId="{D147EEF2-CC58-BF4F-B2FB-7973095FE81A}"/>
    <dgm:cxn modelId="{39642441-F2A1-7245-A3E3-B07FEFC4D665}" srcId="{C8210F2F-71D4-0942-A80D-DF3376FC5FD5}" destId="{DF5D53F1-6C44-AF46-AF53-147C365B5C70}" srcOrd="2" destOrd="0" parTransId="{0A6BAD69-B80E-9F45-8347-B66588DE09F4}" sibTransId="{AD1692C0-3C6D-E346-B60E-60563D00A988}"/>
    <dgm:cxn modelId="{8AF33F4A-B959-7A46-8453-F77C5551911E}" type="presOf" srcId="{DF5D53F1-6C44-AF46-AF53-147C365B5C70}" destId="{58424439-B702-7244-9178-6A56B2B542E5}" srcOrd="0" destOrd="0" presId="urn:microsoft.com/office/officeart/2008/layout/LinedList"/>
    <dgm:cxn modelId="{88881784-3689-BD40-A5CA-5D23DD674EA1}" type="presOf" srcId="{C8210F2F-71D4-0942-A80D-DF3376FC5FD5}" destId="{AE3B5625-12E5-FE43-9E0B-EB4D2F7F47F0}" srcOrd="0" destOrd="0" presId="urn:microsoft.com/office/officeart/2008/layout/LinedList"/>
    <dgm:cxn modelId="{E900E8DC-3148-EA45-8DCD-069C73DF978C}" srcId="{C8210F2F-71D4-0942-A80D-DF3376FC5FD5}" destId="{B36C1060-B9B6-A948-853E-2494AF33162F}" srcOrd="1" destOrd="0" parTransId="{B05B4970-AED8-4043-8015-F1B1BC79D834}" sibTransId="{6961D83B-6E7D-B540-B57A-7F9F3D66820B}"/>
    <dgm:cxn modelId="{82FDD571-8497-8147-ACC2-9BF9A344B457}" type="presParOf" srcId="{AE3B5625-12E5-FE43-9E0B-EB4D2F7F47F0}" destId="{6152FEC6-A292-4E48-991D-09FBC1DB873F}" srcOrd="0" destOrd="0" presId="urn:microsoft.com/office/officeart/2008/layout/LinedList"/>
    <dgm:cxn modelId="{C515F748-88EA-0243-8CAF-F4C7D0C9FC61}" type="presParOf" srcId="{AE3B5625-12E5-FE43-9E0B-EB4D2F7F47F0}" destId="{F53DDC26-6476-ED49-82A1-89F2F86E33C4}" srcOrd="1" destOrd="0" presId="urn:microsoft.com/office/officeart/2008/layout/LinedList"/>
    <dgm:cxn modelId="{1625151E-65EA-F64B-B654-ECCF8DB9A6CA}" type="presParOf" srcId="{F53DDC26-6476-ED49-82A1-89F2F86E33C4}" destId="{899B3C5A-47DF-7C42-8E67-F8F084AF8A1A}" srcOrd="0" destOrd="0" presId="urn:microsoft.com/office/officeart/2008/layout/LinedList"/>
    <dgm:cxn modelId="{8D0337D3-8DD9-7746-91F6-CBD5C5BA83B0}" type="presParOf" srcId="{F53DDC26-6476-ED49-82A1-89F2F86E33C4}" destId="{C004A6F6-2890-EB4B-84BE-61BF9699ADA7}" srcOrd="1" destOrd="0" presId="urn:microsoft.com/office/officeart/2008/layout/LinedList"/>
    <dgm:cxn modelId="{7221F13C-1C81-BD4F-8991-BCBD0417944C}" type="presParOf" srcId="{AE3B5625-12E5-FE43-9E0B-EB4D2F7F47F0}" destId="{4750300E-2B31-914E-992A-77054D43C6D2}" srcOrd="2" destOrd="0" presId="urn:microsoft.com/office/officeart/2008/layout/LinedList"/>
    <dgm:cxn modelId="{9E49D7E6-D8DE-0C4C-9435-028FCA02F1F9}" type="presParOf" srcId="{AE3B5625-12E5-FE43-9E0B-EB4D2F7F47F0}" destId="{80CE8A92-4BED-2E43-8DAA-7392F99CF6DD}" srcOrd="3" destOrd="0" presId="urn:microsoft.com/office/officeart/2008/layout/LinedList"/>
    <dgm:cxn modelId="{F5CEBA11-8E83-1049-B63F-9A9954197164}" type="presParOf" srcId="{80CE8A92-4BED-2E43-8DAA-7392F99CF6DD}" destId="{22A57FF2-2A50-BF4E-8E28-D49F44D322E8}" srcOrd="0" destOrd="0" presId="urn:microsoft.com/office/officeart/2008/layout/LinedList"/>
    <dgm:cxn modelId="{0AA1AA76-0BFC-2F43-AABC-5439858D2FCE}" type="presParOf" srcId="{80CE8A92-4BED-2E43-8DAA-7392F99CF6DD}" destId="{1D12B95D-E421-3749-9DF6-3BAF10011CD3}" srcOrd="1" destOrd="0" presId="urn:microsoft.com/office/officeart/2008/layout/LinedList"/>
    <dgm:cxn modelId="{1D050D17-98B6-DE4C-877C-228610AAEFBC}" type="presParOf" srcId="{AE3B5625-12E5-FE43-9E0B-EB4D2F7F47F0}" destId="{84081C92-AE5D-B346-9FEA-BD7CEF8BC99D}" srcOrd="4" destOrd="0" presId="urn:microsoft.com/office/officeart/2008/layout/LinedList"/>
    <dgm:cxn modelId="{7C86ECE8-BD3F-0542-8DA7-72331053D9C6}" type="presParOf" srcId="{AE3B5625-12E5-FE43-9E0B-EB4D2F7F47F0}" destId="{9122578E-DD38-B843-BD5E-0307A815A4A2}" srcOrd="5" destOrd="0" presId="urn:microsoft.com/office/officeart/2008/layout/LinedList"/>
    <dgm:cxn modelId="{63C28093-2488-4949-B298-45D6AE7A86F8}" type="presParOf" srcId="{9122578E-DD38-B843-BD5E-0307A815A4A2}" destId="{58424439-B702-7244-9178-6A56B2B542E5}" srcOrd="0" destOrd="0" presId="urn:microsoft.com/office/officeart/2008/layout/LinedList"/>
    <dgm:cxn modelId="{CE5A990A-FC05-F44E-92C5-FB6E08DF8A28}" type="presParOf" srcId="{9122578E-DD38-B843-BD5E-0307A815A4A2}" destId="{B53B267D-2F4D-6449-B571-51054D04319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F72910-0307-44BA-8DC4-3F35E4CE542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F582F30-94F1-4A4F-B4C4-390E58CD3EFA}">
      <dgm:prSet/>
      <dgm:spPr/>
      <dgm:t>
        <a:bodyPr/>
        <a:lstStyle/>
        <a:p>
          <a:r>
            <a:rPr lang="en-US"/>
            <a:t>Developed by William Sharpe, Jack Treynor, John Lintner, and Jan Mossin the Capital Asset Pricing Model(CAPM), states that not all risks should affect asset prices</a:t>
          </a:r>
        </a:p>
      </dgm:t>
    </dgm:pt>
    <dgm:pt modelId="{8B607B97-0587-4F84-A969-CD5E5CE23213}" type="parTrans" cxnId="{8F0BB49E-442C-4CB9-AB9A-74ABB813C77B}">
      <dgm:prSet/>
      <dgm:spPr/>
      <dgm:t>
        <a:bodyPr/>
        <a:lstStyle/>
        <a:p>
          <a:endParaRPr lang="en-US"/>
        </a:p>
      </dgm:t>
    </dgm:pt>
    <dgm:pt modelId="{4981D23E-C522-4D2F-8906-A88E748D2A7A}" type="sibTrans" cxnId="{8F0BB49E-442C-4CB9-AB9A-74ABB813C77B}">
      <dgm:prSet/>
      <dgm:spPr/>
      <dgm:t>
        <a:bodyPr/>
        <a:lstStyle/>
        <a:p>
          <a:endParaRPr lang="en-US"/>
        </a:p>
      </dgm:t>
    </dgm:pt>
    <dgm:pt modelId="{C0EBE8E2-10E6-426B-8474-152702B5908E}">
      <dgm:prSet/>
      <dgm:spPr/>
      <dgm:t>
        <a:bodyPr/>
        <a:lstStyle/>
        <a:p>
          <a:r>
            <a:rPr lang="en-US"/>
            <a:t>CAPM says that if a risk can be diversified away when held with other assets then that risk is no longer a real risk to the portfolio. Market risk is a risk that you cannot remove from any portfolio that operates within a market</a:t>
          </a:r>
        </a:p>
      </dgm:t>
    </dgm:pt>
    <dgm:pt modelId="{F5E3A455-D673-4A69-8B4C-B6F0A1C773FE}" type="parTrans" cxnId="{63EB292E-6AA6-4F42-A720-D6737EFF0378}">
      <dgm:prSet/>
      <dgm:spPr/>
      <dgm:t>
        <a:bodyPr/>
        <a:lstStyle/>
        <a:p>
          <a:endParaRPr lang="en-US"/>
        </a:p>
      </dgm:t>
    </dgm:pt>
    <dgm:pt modelId="{E2FBD242-5D15-42CA-9B72-ADD526BCA25A}" type="sibTrans" cxnId="{63EB292E-6AA6-4F42-A720-D6737EFF0378}">
      <dgm:prSet/>
      <dgm:spPr/>
      <dgm:t>
        <a:bodyPr/>
        <a:lstStyle/>
        <a:p>
          <a:endParaRPr lang="en-US"/>
        </a:p>
      </dgm:t>
    </dgm:pt>
    <dgm:pt modelId="{F5AAA71F-C8EA-4582-A489-D63CFD89936A}">
      <dgm:prSet/>
      <dgm:spPr/>
      <dgm:t>
        <a:bodyPr/>
        <a:lstStyle/>
        <a:p>
          <a:r>
            <a:rPr lang="en-US"/>
            <a:t>E(R) = </a:t>
          </a:r>
          <a:r>
            <a:rPr lang="el-GR"/>
            <a:t>α + β(</a:t>
          </a:r>
          <a:r>
            <a:rPr lang="en-US"/>
            <a:t>E(R</a:t>
          </a:r>
          <a:r>
            <a:rPr lang="en-US" baseline="-25000"/>
            <a:t>market</a:t>
          </a:r>
          <a:r>
            <a:rPr lang="en-US"/>
            <a:t>) - R</a:t>
          </a:r>
          <a:r>
            <a:rPr lang="en-US" baseline="-25000"/>
            <a:t>risk-free rate</a:t>
          </a:r>
          <a:r>
            <a:rPr lang="en-US"/>
            <a:t>)</a:t>
          </a:r>
        </a:p>
      </dgm:t>
    </dgm:pt>
    <dgm:pt modelId="{B1B53323-2E9E-4CC3-BE40-1BF4ACABA39E}" type="parTrans" cxnId="{AA32053A-8F31-44EC-8E90-9DCCE8539928}">
      <dgm:prSet/>
      <dgm:spPr/>
      <dgm:t>
        <a:bodyPr/>
        <a:lstStyle/>
        <a:p>
          <a:endParaRPr lang="en-US"/>
        </a:p>
      </dgm:t>
    </dgm:pt>
    <dgm:pt modelId="{85E79E99-8847-4E1E-A645-67D6CB8D34DD}" type="sibTrans" cxnId="{AA32053A-8F31-44EC-8E90-9DCCE8539928}">
      <dgm:prSet/>
      <dgm:spPr/>
      <dgm:t>
        <a:bodyPr/>
        <a:lstStyle/>
        <a:p>
          <a:endParaRPr lang="en-US"/>
        </a:p>
      </dgm:t>
    </dgm:pt>
    <dgm:pt modelId="{8F6E91C0-B841-294F-B65F-3A05EFE4B10D}" type="pres">
      <dgm:prSet presAssocID="{54F72910-0307-44BA-8DC4-3F35E4CE542C}" presName="vert0" presStyleCnt="0">
        <dgm:presLayoutVars>
          <dgm:dir/>
          <dgm:animOne val="branch"/>
          <dgm:animLvl val="lvl"/>
        </dgm:presLayoutVars>
      </dgm:prSet>
      <dgm:spPr/>
    </dgm:pt>
    <dgm:pt modelId="{AADCFA92-DC40-A748-AE5C-43D2CEB7C582}" type="pres">
      <dgm:prSet presAssocID="{1F582F30-94F1-4A4F-B4C4-390E58CD3EFA}" presName="thickLine" presStyleLbl="alignNode1" presStyleIdx="0" presStyleCnt="3"/>
      <dgm:spPr/>
    </dgm:pt>
    <dgm:pt modelId="{012D2AD3-9188-FA4A-9A2A-B0B1981BBFF6}" type="pres">
      <dgm:prSet presAssocID="{1F582F30-94F1-4A4F-B4C4-390E58CD3EFA}" presName="horz1" presStyleCnt="0"/>
      <dgm:spPr/>
    </dgm:pt>
    <dgm:pt modelId="{A19361B6-48CF-1145-A4DB-8F775049823C}" type="pres">
      <dgm:prSet presAssocID="{1F582F30-94F1-4A4F-B4C4-390E58CD3EFA}" presName="tx1" presStyleLbl="revTx" presStyleIdx="0" presStyleCnt="3"/>
      <dgm:spPr/>
    </dgm:pt>
    <dgm:pt modelId="{63AC62E5-A61D-4A43-A4F2-10205A877C7B}" type="pres">
      <dgm:prSet presAssocID="{1F582F30-94F1-4A4F-B4C4-390E58CD3EFA}" presName="vert1" presStyleCnt="0"/>
      <dgm:spPr/>
    </dgm:pt>
    <dgm:pt modelId="{3E751244-0A2E-C04D-8EC9-46D2C825DD8C}" type="pres">
      <dgm:prSet presAssocID="{C0EBE8E2-10E6-426B-8474-152702B5908E}" presName="thickLine" presStyleLbl="alignNode1" presStyleIdx="1" presStyleCnt="3"/>
      <dgm:spPr/>
    </dgm:pt>
    <dgm:pt modelId="{990C5BB6-3859-E146-A638-C97433C3D9EB}" type="pres">
      <dgm:prSet presAssocID="{C0EBE8E2-10E6-426B-8474-152702B5908E}" presName="horz1" presStyleCnt="0"/>
      <dgm:spPr/>
    </dgm:pt>
    <dgm:pt modelId="{60AFF964-D46A-A247-8B85-70E786F014DE}" type="pres">
      <dgm:prSet presAssocID="{C0EBE8E2-10E6-426B-8474-152702B5908E}" presName="tx1" presStyleLbl="revTx" presStyleIdx="1" presStyleCnt="3"/>
      <dgm:spPr/>
    </dgm:pt>
    <dgm:pt modelId="{AF61C3FE-E949-6F43-9D2F-A7EAEF384D7A}" type="pres">
      <dgm:prSet presAssocID="{C0EBE8E2-10E6-426B-8474-152702B5908E}" presName="vert1" presStyleCnt="0"/>
      <dgm:spPr/>
    </dgm:pt>
    <dgm:pt modelId="{184A2F5F-F499-7E4E-BE98-3C6856CB5192}" type="pres">
      <dgm:prSet presAssocID="{F5AAA71F-C8EA-4582-A489-D63CFD89936A}" presName="thickLine" presStyleLbl="alignNode1" presStyleIdx="2" presStyleCnt="3"/>
      <dgm:spPr/>
    </dgm:pt>
    <dgm:pt modelId="{AD048215-6CF0-914D-8C9A-9206C31E944E}" type="pres">
      <dgm:prSet presAssocID="{F5AAA71F-C8EA-4582-A489-D63CFD89936A}" presName="horz1" presStyleCnt="0"/>
      <dgm:spPr/>
    </dgm:pt>
    <dgm:pt modelId="{0B5B31B1-C4DD-9044-8AF6-87F59ACCB540}" type="pres">
      <dgm:prSet presAssocID="{F5AAA71F-C8EA-4582-A489-D63CFD89936A}" presName="tx1" presStyleLbl="revTx" presStyleIdx="2" presStyleCnt="3"/>
      <dgm:spPr/>
    </dgm:pt>
    <dgm:pt modelId="{3375D942-3B44-9944-A97F-DCF34CDB6CC7}" type="pres">
      <dgm:prSet presAssocID="{F5AAA71F-C8EA-4582-A489-D63CFD89936A}" presName="vert1" presStyleCnt="0"/>
      <dgm:spPr/>
    </dgm:pt>
  </dgm:ptLst>
  <dgm:cxnLst>
    <dgm:cxn modelId="{63EB292E-6AA6-4F42-A720-D6737EFF0378}" srcId="{54F72910-0307-44BA-8DC4-3F35E4CE542C}" destId="{C0EBE8E2-10E6-426B-8474-152702B5908E}" srcOrd="1" destOrd="0" parTransId="{F5E3A455-D673-4A69-8B4C-B6F0A1C773FE}" sibTransId="{E2FBD242-5D15-42CA-9B72-ADD526BCA25A}"/>
    <dgm:cxn modelId="{AA32053A-8F31-44EC-8E90-9DCCE8539928}" srcId="{54F72910-0307-44BA-8DC4-3F35E4CE542C}" destId="{F5AAA71F-C8EA-4582-A489-D63CFD89936A}" srcOrd="2" destOrd="0" parTransId="{B1B53323-2E9E-4CC3-BE40-1BF4ACABA39E}" sibTransId="{85E79E99-8847-4E1E-A645-67D6CB8D34DD}"/>
    <dgm:cxn modelId="{3D4E7E49-4E0D-FD45-8639-466EABF293CB}" type="presOf" srcId="{C0EBE8E2-10E6-426B-8474-152702B5908E}" destId="{60AFF964-D46A-A247-8B85-70E786F014DE}" srcOrd="0" destOrd="0" presId="urn:microsoft.com/office/officeart/2008/layout/LinedList"/>
    <dgm:cxn modelId="{8FA08773-1448-CC44-A708-397A676784D0}" type="presOf" srcId="{1F582F30-94F1-4A4F-B4C4-390E58CD3EFA}" destId="{A19361B6-48CF-1145-A4DB-8F775049823C}" srcOrd="0" destOrd="0" presId="urn:microsoft.com/office/officeart/2008/layout/LinedList"/>
    <dgm:cxn modelId="{8F0BB49E-442C-4CB9-AB9A-74ABB813C77B}" srcId="{54F72910-0307-44BA-8DC4-3F35E4CE542C}" destId="{1F582F30-94F1-4A4F-B4C4-390E58CD3EFA}" srcOrd="0" destOrd="0" parTransId="{8B607B97-0587-4F84-A969-CD5E5CE23213}" sibTransId="{4981D23E-C522-4D2F-8906-A88E748D2A7A}"/>
    <dgm:cxn modelId="{240441A6-3E03-D54E-8129-E3E198969A70}" type="presOf" srcId="{54F72910-0307-44BA-8DC4-3F35E4CE542C}" destId="{8F6E91C0-B841-294F-B65F-3A05EFE4B10D}" srcOrd="0" destOrd="0" presId="urn:microsoft.com/office/officeart/2008/layout/LinedList"/>
    <dgm:cxn modelId="{D8940AFB-BD9E-2E4E-AD58-1BD51105EE13}" type="presOf" srcId="{F5AAA71F-C8EA-4582-A489-D63CFD89936A}" destId="{0B5B31B1-C4DD-9044-8AF6-87F59ACCB540}" srcOrd="0" destOrd="0" presId="urn:microsoft.com/office/officeart/2008/layout/LinedList"/>
    <dgm:cxn modelId="{AF6FD67D-F08B-3247-894C-A9E0B914A3E5}" type="presParOf" srcId="{8F6E91C0-B841-294F-B65F-3A05EFE4B10D}" destId="{AADCFA92-DC40-A748-AE5C-43D2CEB7C582}" srcOrd="0" destOrd="0" presId="urn:microsoft.com/office/officeart/2008/layout/LinedList"/>
    <dgm:cxn modelId="{E576F81A-B5C0-AA48-89FF-BACBB36C79CF}" type="presParOf" srcId="{8F6E91C0-B841-294F-B65F-3A05EFE4B10D}" destId="{012D2AD3-9188-FA4A-9A2A-B0B1981BBFF6}" srcOrd="1" destOrd="0" presId="urn:microsoft.com/office/officeart/2008/layout/LinedList"/>
    <dgm:cxn modelId="{0BEBA52A-D7BA-BE4C-9A91-224EF14BEF79}" type="presParOf" srcId="{012D2AD3-9188-FA4A-9A2A-B0B1981BBFF6}" destId="{A19361B6-48CF-1145-A4DB-8F775049823C}" srcOrd="0" destOrd="0" presId="urn:microsoft.com/office/officeart/2008/layout/LinedList"/>
    <dgm:cxn modelId="{61E8C48B-ABAE-6543-BD9F-AB21B785B263}" type="presParOf" srcId="{012D2AD3-9188-FA4A-9A2A-B0B1981BBFF6}" destId="{63AC62E5-A61D-4A43-A4F2-10205A877C7B}" srcOrd="1" destOrd="0" presId="urn:microsoft.com/office/officeart/2008/layout/LinedList"/>
    <dgm:cxn modelId="{D85D3418-7D3D-F84C-B30D-133386948176}" type="presParOf" srcId="{8F6E91C0-B841-294F-B65F-3A05EFE4B10D}" destId="{3E751244-0A2E-C04D-8EC9-46D2C825DD8C}" srcOrd="2" destOrd="0" presId="urn:microsoft.com/office/officeart/2008/layout/LinedList"/>
    <dgm:cxn modelId="{378CCDDD-DAC2-1E4B-B64A-387A278D1C60}" type="presParOf" srcId="{8F6E91C0-B841-294F-B65F-3A05EFE4B10D}" destId="{990C5BB6-3859-E146-A638-C97433C3D9EB}" srcOrd="3" destOrd="0" presId="urn:microsoft.com/office/officeart/2008/layout/LinedList"/>
    <dgm:cxn modelId="{F8DB0225-205B-5544-91DE-A05D78F53E14}" type="presParOf" srcId="{990C5BB6-3859-E146-A638-C97433C3D9EB}" destId="{60AFF964-D46A-A247-8B85-70E786F014DE}" srcOrd="0" destOrd="0" presId="urn:microsoft.com/office/officeart/2008/layout/LinedList"/>
    <dgm:cxn modelId="{E9B64504-7A0D-E14A-9E34-A4EEF7F8F48C}" type="presParOf" srcId="{990C5BB6-3859-E146-A638-C97433C3D9EB}" destId="{AF61C3FE-E949-6F43-9D2F-A7EAEF384D7A}" srcOrd="1" destOrd="0" presId="urn:microsoft.com/office/officeart/2008/layout/LinedList"/>
    <dgm:cxn modelId="{52DC006F-BBAE-EC4A-88FA-2DB929488517}" type="presParOf" srcId="{8F6E91C0-B841-294F-B65F-3A05EFE4B10D}" destId="{184A2F5F-F499-7E4E-BE98-3C6856CB5192}" srcOrd="4" destOrd="0" presId="urn:microsoft.com/office/officeart/2008/layout/LinedList"/>
    <dgm:cxn modelId="{101981D1-E657-D641-90DD-BE501BB72C3E}" type="presParOf" srcId="{8F6E91C0-B841-294F-B65F-3A05EFE4B10D}" destId="{AD048215-6CF0-914D-8C9A-9206C31E944E}" srcOrd="5" destOrd="0" presId="urn:microsoft.com/office/officeart/2008/layout/LinedList"/>
    <dgm:cxn modelId="{C13C0343-ABB6-D948-A225-FEE30ED305D8}" type="presParOf" srcId="{AD048215-6CF0-914D-8C9A-9206C31E944E}" destId="{0B5B31B1-C4DD-9044-8AF6-87F59ACCB540}" srcOrd="0" destOrd="0" presId="urn:microsoft.com/office/officeart/2008/layout/LinedList"/>
    <dgm:cxn modelId="{CE8ADE24-9ABA-B943-A8FC-C936C78224B3}" type="presParOf" srcId="{AD048215-6CF0-914D-8C9A-9206C31E944E}" destId="{3375D942-3B44-9944-A97F-DCF34CDB6CC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62EE58-778A-468D-B087-10B24B9476D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55A47F0-2E4D-4CBA-B78E-B4444AFB8688}">
      <dgm:prSet/>
      <dgm:spPr/>
      <dgm:t>
        <a:bodyPr/>
        <a:lstStyle/>
        <a:p>
          <a:r>
            <a:rPr lang="en-US"/>
            <a:t>One additional thing that I didn’t necessarily go into was individual security selection – when selecting securities understanding it’s fundamentals and strategy and have conviction on it</a:t>
          </a:r>
        </a:p>
      </dgm:t>
    </dgm:pt>
    <dgm:pt modelId="{5523134C-7EB5-4791-8A59-813639021583}" type="parTrans" cxnId="{4819E3DD-DAC1-4B21-8E6A-D0D44E1E1F65}">
      <dgm:prSet/>
      <dgm:spPr/>
      <dgm:t>
        <a:bodyPr/>
        <a:lstStyle/>
        <a:p>
          <a:endParaRPr lang="en-US"/>
        </a:p>
      </dgm:t>
    </dgm:pt>
    <dgm:pt modelId="{89FA1DA8-5132-44FB-B77D-925D107B88D5}" type="sibTrans" cxnId="{4819E3DD-DAC1-4B21-8E6A-D0D44E1E1F65}">
      <dgm:prSet/>
      <dgm:spPr/>
      <dgm:t>
        <a:bodyPr/>
        <a:lstStyle/>
        <a:p>
          <a:endParaRPr lang="en-US"/>
        </a:p>
      </dgm:t>
    </dgm:pt>
    <dgm:pt modelId="{D723AB9B-199C-43E5-BC72-C16C30B3783F}">
      <dgm:prSet/>
      <dgm:spPr/>
      <dgm:t>
        <a:bodyPr/>
        <a:lstStyle/>
        <a:p>
          <a:r>
            <a:rPr lang="en-US"/>
            <a:t>When constructing a portfolio its important for me to understand each of these topics that I have touched on and that additional part above</a:t>
          </a:r>
        </a:p>
      </dgm:t>
    </dgm:pt>
    <dgm:pt modelId="{719FCC04-1A14-4F1C-9A38-A13FD9009C4E}" type="parTrans" cxnId="{CFD93D21-4BAA-4ED7-B739-25E817B813C6}">
      <dgm:prSet/>
      <dgm:spPr/>
      <dgm:t>
        <a:bodyPr/>
        <a:lstStyle/>
        <a:p>
          <a:endParaRPr lang="en-US"/>
        </a:p>
      </dgm:t>
    </dgm:pt>
    <dgm:pt modelId="{C45E615D-53AE-4B4F-BE7A-7739120D5C2A}" type="sibTrans" cxnId="{CFD93D21-4BAA-4ED7-B739-25E817B813C6}">
      <dgm:prSet/>
      <dgm:spPr/>
      <dgm:t>
        <a:bodyPr/>
        <a:lstStyle/>
        <a:p>
          <a:endParaRPr lang="en-US"/>
        </a:p>
      </dgm:t>
    </dgm:pt>
    <dgm:pt modelId="{A3DA5C32-20CF-49BA-9892-8CA70E231587}">
      <dgm:prSet/>
      <dgm:spPr/>
      <dgm:t>
        <a:bodyPr/>
        <a:lstStyle/>
        <a:p>
          <a:r>
            <a:rPr lang="en-US"/>
            <a:t>This helps me to understand my risk tolerance and the risk tolerance of clients to help inform my decisions of client and personal portfolios</a:t>
          </a:r>
        </a:p>
      </dgm:t>
    </dgm:pt>
    <dgm:pt modelId="{D7C5AA9E-6E4E-47F8-A143-8AE832842687}" type="parTrans" cxnId="{A747C2CF-452F-43C1-8181-40EE4A1D88B8}">
      <dgm:prSet/>
      <dgm:spPr/>
      <dgm:t>
        <a:bodyPr/>
        <a:lstStyle/>
        <a:p>
          <a:endParaRPr lang="en-US"/>
        </a:p>
      </dgm:t>
    </dgm:pt>
    <dgm:pt modelId="{0BD0BE1F-A84D-4F3E-BEC9-317DD48C07BA}" type="sibTrans" cxnId="{A747C2CF-452F-43C1-8181-40EE4A1D88B8}">
      <dgm:prSet/>
      <dgm:spPr/>
      <dgm:t>
        <a:bodyPr/>
        <a:lstStyle/>
        <a:p>
          <a:endParaRPr lang="en-US"/>
        </a:p>
      </dgm:t>
    </dgm:pt>
    <dgm:pt modelId="{FF621794-7420-4F44-A71A-929C257468F4}">
      <dgm:prSet/>
      <dgm:spPr/>
      <dgm:t>
        <a:bodyPr/>
        <a:lstStyle/>
        <a:p>
          <a:r>
            <a:rPr lang="en-US"/>
            <a:t>The numbers are clearly there for added conviction and how to allocate specific assets in your best interest</a:t>
          </a:r>
        </a:p>
      </dgm:t>
    </dgm:pt>
    <dgm:pt modelId="{6C292FD5-8A68-4BC8-AB8F-7DCBBB2EA1ED}" type="parTrans" cxnId="{03F31492-74FF-4A99-80CF-6D3AFC8E2869}">
      <dgm:prSet/>
      <dgm:spPr/>
      <dgm:t>
        <a:bodyPr/>
        <a:lstStyle/>
        <a:p>
          <a:endParaRPr lang="en-US"/>
        </a:p>
      </dgm:t>
    </dgm:pt>
    <dgm:pt modelId="{9300633C-CF37-416A-B0CB-4763981F20F9}" type="sibTrans" cxnId="{03F31492-74FF-4A99-80CF-6D3AFC8E2869}">
      <dgm:prSet/>
      <dgm:spPr/>
      <dgm:t>
        <a:bodyPr/>
        <a:lstStyle/>
        <a:p>
          <a:endParaRPr lang="en-US"/>
        </a:p>
      </dgm:t>
    </dgm:pt>
    <dgm:pt modelId="{693F01F0-EF9F-4731-99D2-492A1FE2E9DD}">
      <dgm:prSet/>
      <dgm:spPr/>
      <dgm:t>
        <a:bodyPr/>
        <a:lstStyle/>
        <a:p>
          <a:r>
            <a:rPr lang="en-US"/>
            <a:t>Understanding the individual effects also is a great consideration as that can skew your optimal portfolio away from your risk profile</a:t>
          </a:r>
        </a:p>
      </dgm:t>
    </dgm:pt>
    <dgm:pt modelId="{2BFF1292-C5F0-42E1-AE8D-133BEA4FE66B}" type="parTrans" cxnId="{CD5815F7-68E3-428D-9D7B-ED24D5F7DA14}">
      <dgm:prSet/>
      <dgm:spPr/>
      <dgm:t>
        <a:bodyPr/>
        <a:lstStyle/>
        <a:p>
          <a:endParaRPr lang="en-US"/>
        </a:p>
      </dgm:t>
    </dgm:pt>
    <dgm:pt modelId="{662E3EBD-1574-4BA3-8842-95E0F9EA48CD}" type="sibTrans" cxnId="{CD5815F7-68E3-428D-9D7B-ED24D5F7DA14}">
      <dgm:prSet/>
      <dgm:spPr/>
      <dgm:t>
        <a:bodyPr/>
        <a:lstStyle/>
        <a:p>
          <a:endParaRPr lang="en-US"/>
        </a:p>
      </dgm:t>
    </dgm:pt>
    <dgm:pt modelId="{9268F865-675C-094B-A180-7BF4BF0127BB}" type="pres">
      <dgm:prSet presAssocID="{4E62EE58-778A-468D-B087-10B24B9476D7}" presName="vert0" presStyleCnt="0">
        <dgm:presLayoutVars>
          <dgm:dir/>
          <dgm:animOne val="branch"/>
          <dgm:animLvl val="lvl"/>
        </dgm:presLayoutVars>
      </dgm:prSet>
      <dgm:spPr/>
    </dgm:pt>
    <dgm:pt modelId="{27AFA7ED-4CA8-5F47-BF23-62EF5DA1055B}" type="pres">
      <dgm:prSet presAssocID="{F55A47F0-2E4D-4CBA-B78E-B4444AFB8688}" presName="thickLine" presStyleLbl="alignNode1" presStyleIdx="0" presStyleCnt="5"/>
      <dgm:spPr/>
    </dgm:pt>
    <dgm:pt modelId="{AA5CDD8A-0776-014B-B36A-50D96005C02D}" type="pres">
      <dgm:prSet presAssocID="{F55A47F0-2E4D-4CBA-B78E-B4444AFB8688}" presName="horz1" presStyleCnt="0"/>
      <dgm:spPr/>
    </dgm:pt>
    <dgm:pt modelId="{E81EE278-F1B8-5E4B-AD14-80B048240412}" type="pres">
      <dgm:prSet presAssocID="{F55A47F0-2E4D-4CBA-B78E-B4444AFB8688}" presName="tx1" presStyleLbl="revTx" presStyleIdx="0" presStyleCnt="5"/>
      <dgm:spPr/>
    </dgm:pt>
    <dgm:pt modelId="{DEAC86F8-47CB-2C43-A9CF-BDFC1C2CA5AD}" type="pres">
      <dgm:prSet presAssocID="{F55A47F0-2E4D-4CBA-B78E-B4444AFB8688}" presName="vert1" presStyleCnt="0"/>
      <dgm:spPr/>
    </dgm:pt>
    <dgm:pt modelId="{8EEFE33E-9F15-124D-89F7-4481843D3994}" type="pres">
      <dgm:prSet presAssocID="{D723AB9B-199C-43E5-BC72-C16C30B3783F}" presName="thickLine" presStyleLbl="alignNode1" presStyleIdx="1" presStyleCnt="5"/>
      <dgm:spPr/>
    </dgm:pt>
    <dgm:pt modelId="{ED4EF957-5FCF-1043-A7C4-EC29DD905F92}" type="pres">
      <dgm:prSet presAssocID="{D723AB9B-199C-43E5-BC72-C16C30B3783F}" presName="horz1" presStyleCnt="0"/>
      <dgm:spPr/>
    </dgm:pt>
    <dgm:pt modelId="{3837F8DB-9401-CC4F-9F9A-744CB668A525}" type="pres">
      <dgm:prSet presAssocID="{D723AB9B-199C-43E5-BC72-C16C30B3783F}" presName="tx1" presStyleLbl="revTx" presStyleIdx="1" presStyleCnt="5"/>
      <dgm:spPr/>
    </dgm:pt>
    <dgm:pt modelId="{D7C4C1A3-A860-1644-9424-C3B825ED5820}" type="pres">
      <dgm:prSet presAssocID="{D723AB9B-199C-43E5-BC72-C16C30B3783F}" presName="vert1" presStyleCnt="0"/>
      <dgm:spPr/>
    </dgm:pt>
    <dgm:pt modelId="{8D176CD8-DF04-B04B-BDB8-AA37E375A8E3}" type="pres">
      <dgm:prSet presAssocID="{A3DA5C32-20CF-49BA-9892-8CA70E231587}" presName="thickLine" presStyleLbl="alignNode1" presStyleIdx="2" presStyleCnt="5"/>
      <dgm:spPr/>
    </dgm:pt>
    <dgm:pt modelId="{67091A15-E01A-2549-96E1-53DD0328E936}" type="pres">
      <dgm:prSet presAssocID="{A3DA5C32-20CF-49BA-9892-8CA70E231587}" presName="horz1" presStyleCnt="0"/>
      <dgm:spPr/>
    </dgm:pt>
    <dgm:pt modelId="{D8DEBF65-44EA-A14A-A184-C744A3F7F825}" type="pres">
      <dgm:prSet presAssocID="{A3DA5C32-20CF-49BA-9892-8CA70E231587}" presName="tx1" presStyleLbl="revTx" presStyleIdx="2" presStyleCnt="5"/>
      <dgm:spPr/>
    </dgm:pt>
    <dgm:pt modelId="{7A1807C9-6764-7241-A046-EE6BF2CA7E5F}" type="pres">
      <dgm:prSet presAssocID="{A3DA5C32-20CF-49BA-9892-8CA70E231587}" presName="vert1" presStyleCnt="0"/>
      <dgm:spPr/>
    </dgm:pt>
    <dgm:pt modelId="{ABF8D042-F389-A446-92B2-57A7C370072F}" type="pres">
      <dgm:prSet presAssocID="{FF621794-7420-4F44-A71A-929C257468F4}" presName="thickLine" presStyleLbl="alignNode1" presStyleIdx="3" presStyleCnt="5"/>
      <dgm:spPr/>
    </dgm:pt>
    <dgm:pt modelId="{FCCE89E4-F3ED-6D4D-A7F5-0AADE25A48E4}" type="pres">
      <dgm:prSet presAssocID="{FF621794-7420-4F44-A71A-929C257468F4}" presName="horz1" presStyleCnt="0"/>
      <dgm:spPr/>
    </dgm:pt>
    <dgm:pt modelId="{5EEAF819-412D-F14F-A5BB-6FBBEE646F1B}" type="pres">
      <dgm:prSet presAssocID="{FF621794-7420-4F44-A71A-929C257468F4}" presName="tx1" presStyleLbl="revTx" presStyleIdx="3" presStyleCnt="5"/>
      <dgm:spPr/>
    </dgm:pt>
    <dgm:pt modelId="{56A4626C-BDBF-AD4B-89CA-A93704018A2B}" type="pres">
      <dgm:prSet presAssocID="{FF621794-7420-4F44-A71A-929C257468F4}" presName="vert1" presStyleCnt="0"/>
      <dgm:spPr/>
    </dgm:pt>
    <dgm:pt modelId="{30E3F243-033D-8949-A708-D6A88E999C9C}" type="pres">
      <dgm:prSet presAssocID="{693F01F0-EF9F-4731-99D2-492A1FE2E9DD}" presName="thickLine" presStyleLbl="alignNode1" presStyleIdx="4" presStyleCnt="5"/>
      <dgm:spPr/>
    </dgm:pt>
    <dgm:pt modelId="{317E36C3-1205-9B4E-9AF5-9E245A5261DF}" type="pres">
      <dgm:prSet presAssocID="{693F01F0-EF9F-4731-99D2-492A1FE2E9DD}" presName="horz1" presStyleCnt="0"/>
      <dgm:spPr/>
    </dgm:pt>
    <dgm:pt modelId="{0563C03D-837D-7D46-84E5-92EC1517EFA2}" type="pres">
      <dgm:prSet presAssocID="{693F01F0-EF9F-4731-99D2-492A1FE2E9DD}" presName="tx1" presStyleLbl="revTx" presStyleIdx="4" presStyleCnt="5"/>
      <dgm:spPr/>
    </dgm:pt>
    <dgm:pt modelId="{073DAC85-B548-1D4F-91C7-8126C4CEE19C}" type="pres">
      <dgm:prSet presAssocID="{693F01F0-EF9F-4731-99D2-492A1FE2E9DD}" presName="vert1" presStyleCnt="0"/>
      <dgm:spPr/>
    </dgm:pt>
  </dgm:ptLst>
  <dgm:cxnLst>
    <dgm:cxn modelId="{B810B710-F0EA-AB49-8312-7EA0D15DBB42}" type="presOf" srcId="{A3DA5C32-20CF-49BA-9892-8CA70E231587}" destId="{D8DEBF65-44EA-A14A-A184-C744A3F7F825}" srcOrd="0" destOrd="0" presId="urn:microsoft.com/office/officeart/2008/layout/LinedList"/>
    <dgm:cxn modelId="{CFD93D21-4BAA-4ED7-B739-25E817B813C6}" srcId="{4E62EE58-778A-468D-B087-10B24B9476D7}" destId="{D723AB9B-199C-43E5-BC72-C16C30B3783F}" srcOrd="1" destOrd="0" parTransId="{719FCC04-1A14-4F1C-9A38-A13FD9009C4E}" sibTransId="{C45E615D-53AE-4B4F-BE7A-7739120D5C2A}"/>
    <dgm:cxn modelId="{C8DDA759-8A0A-3247-9130-F35632D48D8C}" type="presOf" srcId="{693F01F0-EF9F-4731-99D2-492A1FE2E9DD}" destId="{0563C03D-837D-7D46-84E5-92EC1517EFA2}" srcOrd="0" destOrd="0" presId="urn:microsoft.com/office/officeart/2008/layout/LinedList"/>
    <dgm:cxn modelId="{03F31492-74FF-4A99-80CF-6D3AFC8E2869}" srcId="{4E62EE58-778A-468D-B087-10B24B9476D7}" destId="{FF621794-7420-4F44-A71A-929C257468F4}" srcOrd="3" destOrd="0" parTransId="{6C292FD5-8A68-4BC8-AB8F-7DCBBB2EA1ED}" sibTransId="{9300633C-CF37-416A-B0CB-4763981F20F9}"/>
    <dgm:cxn modelId="{F44A25A8-93C6-7842-90EB-BCF76D9BFAA2}" type="presOf" srcId="{4E62EE58-778A-468D-B087-10B24B9476D7}" destId="{9268F865-675C-094B-A180-7BF4BF0127BB}" srcOrd="0" destOrd="0" presId="urn:microsoft.com/office/officeart/2008/layout/LinedList"/>
    <dgm:cxn modelId="{8C5B12AA-29EE-3547-8B8F-F832DF403919}" type="presOf" srcId="{FF621794-7420-4F44-A71A-929C257468F4}" destId="{5EEAF819-412D-F14F-A5BB-6FBBEE646F1B}" srcOrd="0" destOrd="0" presId="urn:microsoft.com/office/officeart/2008/layout/LinedList"/>
    <dgm:cxn modelId="{A747C2CF-452F-43C1-8181-40EE4A1D88B8}" srcId="{4E62EE58-778A-468D-B087-10B24B9476D7}" destId="{A3DA5C32-20CF-49BA-9892-8CA70E231587}" srcOrd="2" destOrd="0" parTransId="{D7C5AA9E-6E4E-47F8-A143-8AE832842687}" sibTransId="{0BD0BE1F-A84D-4F3E-BEC9-317DD48C07BA}"/>
    <dgm:cxn modelId="{4819E3DD-DAC1-4B21-8E6A-D0D44E1E1F65}" srcId="{4E62EE58-778A-468D-B087-10B24B9476D7}" destId="{F55A47F0-2E4D-4CBA-B78E-B4444AFB8688}" srcOrd="0" destOrd="0" parTransId="{5523134C-7EB5-4791-8A59-813639021583}" sibTransId="{89FA1DA8-5132-44FB-B77D-925D107B88D5}"/>
    <dgm:cxn modelId="{C402C4E0-3912-9C41-AE94-72CD232056BB}" type="presOf" srcId="{F55A47F0-2E4D-4CBA-B78E-B4444AFB8688}" destId="{E81EE278-F1B8-5E4B-AD14-80B048240412}" srcOrd="0" destOrd="0" presId="urn:microsoft.com/office/officeart/2008/layout/LinedList"/>
    <dgm:cxn modelId="{CD5815F7-68E3-428D-9D7B-ED24D5F7DA14}" srcId="{4E62EE58-778A-468D-B087-10B24B9476D7}" destId="{693F01F0-EF9F-4731-99D2-492A1FE2E9DD}" srcOrd="4" destOrd="0" parTransId="{2BFF1292-C5F0-42E1-AE8D-133BEA4FE66B}" sibTransId="{662E3EBD-1574-4BA3-8842-95E0F9EA48CD}"/>
    <dgm:cxn modelId="{052A74F9-6C62-3645-B18E-922487B86403}" type="presOf" srcId="{D723AB9B-199C-43E5-BC72-C16C30B3783F}" destId="{3837F8DB-9401-CC4F-9F9A-744CB668A525}" srcOrd="0" destOrd="0" presId="urn:microsoft.com/office/officeart/2008/layout/LinedList"/>
    <dgm:cxn modelId="{06EC06CE-C4F4-2740-BB86-919870AEB6EE}" type="presParOf" srcId="{9268F865-675C-094B-A180-7BF4BF0127BB}" destId="{27AFA7ED-4CA8-5F47-BF23-62EF5DA1055B}" srcOrd="0" destOrd="0" presId="urn:microsoft.com/office/officeart/2008/layout/LinedList"/>
    <dgm:cxn modelId="{EF2A0A2D-FF5C-724C-B9F4-F17726B51843}" type="presParOf" srcId="{9268F865-675C-094B-A180-7BF4BF0127BB}" destId="{AA5CDD8A-0776-014B-B36A-50D96005C02D}" srcOrd="1" destOrd="0" presId="urn:microsoft.com/office/officeart/2008/layout/LinedList"/>
    <dgm:cxn modelId="{CD585877-0B5F-054A-9A3D-2B75B38EA6D7}" type="presParOf" srcId="{AA5CDD8A-0776-014B-B36A-50D96005C02D}" destId="{E81EE278-F1B8-5E4B-AD14-80B048240412}" srcOrd="0" destOrd="0" presId="urn:microsoft.com/office/officeart/2008/layout/LinedList"/>
    <dgm:cxn modelId="{357661D9-0002-1445-B042-96B80029AC7F}" type="presParOf" srcId="{AA5CDD8A-0776-014B-B36A-50D96005C02D}" destId="{DEAC86F8-47CB-2C43-A9CF-BDFC1C2CA5AD}" srcOrd="1" destOrd="0" presId="urn:microsoft.com/office/officeart/2008/layout/LinedList"/>
    <dgm:cxn modelId="{FB501631-3BAD-F54E-943B-6F4C63AEF202}" type="presParOf" srcId="{9268F865-675C-094B-A180-7BF4BF0127BB}" destId="{8EEFE33E-9F15-124D-89F7-4481843D3994}" srcOrd="2" destOrd="0" presId="urn:microsoft.com/office/officeart/2008/layout/LinedList"/>
    <dgm:cxn modelId="{950ACAEB-553F-704B-BCF3-B7D567E9E0C5}" type="presParOf" srcId="{9268F865-675C-094B-A180-7BF4BF0127BB}" destId="{ED4EF957-5FCF-1043-A7C4-EC29DD905F92}" srcOrd="3" destOrd="0" presId="urn:microsoft.com/office/officeart/2008/layout/LinedList"/>
    <dgm:cxn modelId="{81A9F5D7-F470-484C-8FC7-8FFF5DA9DA4C}" type="presParOf" srcId="{ED4EF957-5FCF-1043-A7C4-EC29DD905F92}" destId="{3837F8DB-9401-CC4F-9F9A-744CB668A525}" srcOrd="0" destOrd="0" presId="urn:microsoft.com/office/officeart/2008/layout/LinedList"/>
    <dgm:cxn modelId="{7B36BE45-2791-F34F-AFF8-92027367D893}" type="presParOf" srcId="{ED4EF957-5FCF-1043-A7C4-EC29DD905F92}" destId="{D7C4C1A3-A860-1644-9424-C3B825ED5820}" srcOrd="1" destOrd="0" presId="urn:microsoft.com/office/officeart/2008/layout/LinedList"/>
    <dgm:cxn modelId="{EAC20A25-7E18-CB49-97C5-04C7B0DA8A5F}" type="presParOf" srcId="{9268F865-675C-094B-A180-7BF4BF0127BB}" destId="{8D176CD8-DF04-B04B-BDB8-AA37E375A8E3}" srcOrd="4" destOrd="0" presId="urn:microsoft.com/office/officeart/2008/layout/LinedList"/>
    <dgm:cxn modelId="{9FC7C73B-91A9-DF48-A3DD-544C547DD9D9}" type="presParOf" srcId="{9268F865-675C-094B-A180-7BF4BF0127BB}" destId="{67091A15-E01A-2549-96E1-53DD0328E936}" srcOrd="5" destOrd="0" presId="urn:microsoft.com/office/officeart/2008/layout/LinedList"/>
    <dgm:cxn modelId="{13032437-8BE8-054D-B00D-A74182FF1148}" type="presParOf" srcId="{67091A15-E01A-2549-96E1-53DD0328E936}" destId="{D8DEBF65-44EA-A14A-A184-C744A3F7F825}" srcOrd="0" destOrd="0" presId="urn:microsoft.com/office/officeart/2008/layout/LinedList"/>
    <dgm:cxn modelId="{B28AF986-2AF7-E244-9BCE-3D5474160854}" type="presParOf" srcId="{67091A15-E01A-2549-96E1-53DD0328E936}" destId="{7A1807C9-6764-7241-A046-EE6BF2CA7E5F}" srcOrd="1" destOrd="0" presId="urn:microsoft.com/office/officeart/2008/layout/LinedList"/>
    <dgm:cxn modelId="{3B9D510F-2FDE-2847-AA70-1FF1E904F29C}" type="presParOf" srcId="{9268F865-675C-094B-A180-7BF4BF0127BB}" destId="{ABF8D042-F389-A446-92B2-57A7C370072F}" srcOrd="6" destOrd="0" presId="urn:microsoft.com/office/officeart/2008/layout/LinedList"/>
    <dgm:cxn modelId="{B5D11FCE-857B-9C43-AEA9-E6376CFDA80F}" type="presParOf" srcId="{9268F865-675C-094B-A180-7BF4BF0127BB}" destId="{FCCE89E4-F3ED-6D4D-A7F5-0AADE25A48E4}" srcOrd="7" destOrd="0" presId="urn:microsoft.com/office/officeart/2008/layout/LinedList"/>
    <dgm:cxn modelId="{99F99315-BAD9-0D48-82FF-DCA1158F5834}" type="presParOf" srcId="{FCCE89E4-F3ED-6D4D-A7F5-0AADE25A48E4}" destId="{5EEAF819-412D-F14F-A5BB-6FBBEE646F1B}" srcOrd="0" destOrd="0" presId="urn:microsoft.com/office/officeart/2008/layout/LinedList"/>
    <dgm:cxn modelId="{9ED90C4A-B75A-0547-AD4A-0D34F3EED355}" type="presParOf" srcId="{FCCE89E4-F3ED-6D4D-A7F5-0AADE25A48E4}" destId="{56A4626C-BDBF-AD4B-89CA-A93704018A2B}" srcOrd="1" destOrd="0" presId="urn:microsoft.com/office/officeart/2008/layout/LinedList"/>
    <dgm:cxn modelId="{124CC39D-07E3-D747-884F-09F70CAD21CE}" type="presParOf" srcId="{9268F865-675C-094B-A180-7BF4BF0127BB}" destId="{30E3F243-033D-8949-A708-D6A88E999C9C}" srcOrd="8" destOrd="0" presId="urn:microsoft.com/office/officeart/2008/layout/LinedList"/>
    <dgm:cxn modelId="{1542A77A-ADFE-DF4B-B416-82C22676E81B}" type="presParOf" srcId="{9268F865-675C-094B-A180-7BF4BF0127BB}" destId="{317E36C3-1205-9B4E-9AF5-9E245A5261DF}" srcOrd="9" destOrd="0" presId="urn:microsoft.com/office/officeart/2008/layout/LinedList"/>
    <dgm:cxn modelId="{29B63461-DA8E-D448-B6E1-494905C19A36}" type="presParOf" srcId="{317E36C3-1205-9B4E-9AF5-9E245A5261DF}" destId="{0563C03D-837D-7D46-84E5-92EC1517EFA2}" srcOrd="0" destOrd="0" presId="urn:microsoft.com/office/officeart/2008/layout/LinedList"/>
    <dgm:cxn modelId="{9F35C6D5-32E2-CF49-A441-70BA5EFD6E48}" type="presParOf" srcId="{317E36C3-1205-9B4E-9AF5-9E245A5261DF}" destId="{073DAC85-B548-1D4F-91C7-8126C4CEE1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FEC6-A292-4E48-991D-09FBC1DB873F}">
      <dsp:nvSpPr>
        <dsp:cNvPr id="0" name=""/>
        <dsp:cNvSpPr/>
      </dsp:nvSpPr>
      <dsp:spPr>
        <a:xfrm>
          <a:off x="0" y="1848"/>
          <a:ext cx="35054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99B3C5A-47DF-7C42-8E67-F8F084AF8A1A}">
      <dsp:nvSpPr>
        <dsp:cNvPr id="0" name=""/>
        <dsp:cNvSpPr/>
      </dsp:nvSpPr>
      <dsp:spPr>
        <a:xfrm>
          <a:off x="0" y="1848"/>
          <a:ext cx="3505494"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Markowitz's modern portfolio theory states that securities have either high risk and high return or low risk and low return</a:t>
          </a:r>
        </a:p>
      </dsp:txBody>
      <dsp:txXfrm>
        <a:off x="0" y="1848"/>
        <a:ext cx="3505494" cy="1260574"/>
      </dsp:txXfrm>
    </dsp:sp>
    <dsp:sp modelId="{4750300E-2B31-914E-992A-77054D43C6D2}">
      <dsp:nvSpPr>
        <dsp:cNvPr id="0" name=""/>
        <dsp:cNvSpPr/>
      </dsp:nvSpPr>
      <dsp:spPr>
        <a:xfrm>
          <a:off x="0" y="1262422"/>
          <a:ext cx="35054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2A57FF2-2A50-BF4E-8E28-D49F44D322E8}">
      <dsp:nvSpPr>
        <dsp:cNvPr id="0" name=""/>
        <dsp:cNvSpPr/>
      </dsp:nvSpPr>
      <dsp:spPr>
        <a:xfrm>
          <a:off x="0" y="1262422"/>
          <a:ext cx="3505494"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He argued that an optimal mix of assets exists based on their individual historical risk and return profiles</a:t>
          </a:r>
        </a:p>
      </dsp:txBody>
      <dsp:txXfrm>
        <a:off x="0" y="1262422"/>
        <a:ext cx="3505494" cy="1260574"/>
      </dsp:txXfrm>
    </dsp:sp>
    <dsp:sp modelId="{84081C92-AE5D-B346-9FEA-BD7CEF8BC99D}">
      <dsp:nvSpPr>
        <dsp:cNvPr id="0" name=""/>
        <dsp:cNvSpPr/>
      </dsp:nvSpPr>
      <dsp:spPr>
        <a:xfrm>
          <a:off x="0" y="2522996"/>
          <a:ext cx="35054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8424439-B702-7244-9178-6A56B2B542E5}">
      <dsp:nvSpPr>
        <dsp:cNvPr id="0" name=""/>
        <dsp:cNvSpPr/>
      </dsp:nvSpPr>
      <dsp:spPr>
        <a:xfrm>
          <a:off x="0" y="2522996"/>
          <a:ext cx="3505494"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Markowitz's stated that diversified portfolios can offer greater returns for the level of risk an investor is willing to take</a:t>
          </a:r>
        </a:p>
      </dsp:txBody>
      <dsp:txXfrm>
        <a:off x="0" y="2522996"/>
        <a:ext cx="3505494" cy="12605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CFA92-DC40-A748-AE5C-43D2CEB7C582}">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9361B6-48CF-1145-A4DB-8F775049823C}">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Developed by William Sharpe, Jack Treynor, John Lintner, and Jan Mossin the Capital Asset Pricing Model(CAPM), states that not all risks should affect asset prices</a:t>
          </a:r>
        </a:p>
      </dsp:txBody>
      <dsp:txXfrm>
        <a:off x="0" y="2124"/>
        <a:ext cx="10515600" cy="1449029"/>
      </dsp:txXfrm>
    </dsp:sp>
    <dsp:sp modelId="{3E751244-0A2E-C04D-8EC9-46D2C825DD8C}">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FF964-D46A-A247-8B85-70E786F014DE}">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CAPM says that if a risk can be diversified away when held with other assets then that risk is no longer a real risk to the portfolio. Market risk is a risk that you cannot remove from any portfolio that operates within a market</a:t>
          </a:r>
        </a:p>
      </dsp:txBody>
      <dsp:txXfrm>
        <a:off x="0" y="1451154"/>
        <a:ext cx="10515600" cy="1449029"/>
      </dsp:txXfrm>
    </dsp:sp>
    <dsp:sp modelId="{184A2F5F-F499-7E4E-BE98-3C6856CB5192}">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B31B1-C4DD-9044-8AF6-87F59ACCB540}">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E(R) = </a:t>
          </a:r>
          <a:r>
            <a:rPr lang="el-GR" sz="2600" kern="1200"/>
            <a:t>α + β(</a:t>
          </a:r>
          <a:r>
            <a:rPr lang="en-US" sz="2600" kern="1200"/>
            <a:t>E(R</a:t>
          </a:r>
          <a:r>
            <a:rPr lang="en-US" sz="2600" kern="1200" baseline="-25000"/>
            <a:t>market</a:t>
          </a:r>
          <a:r>
            <a:rPr lang="en-US" sz="2600" kern="1200"/>
            <a:t>) - R</a:t>
          </a:r>
          <a:r>
            <a:rPr lang="en-US" sz="2600" kern="1200" baseline="-25000"/>
            <a:t>risk-free rate</a:t>
          </a:r>
          <a:r>
            <a:rPr lang="en-US" sz="2600" kern="1200"/>
            <a:t>)</a:t>
          </a:r>
        </a:p>
      </dsp:txBody>
      <dsp:txXfrm>
        <a:off x="0" y="2900183"/>
        <a:ext cx="10515600" cy="1449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FA7ED-4CA8-5F47-BF23-62EF5DA1055B}">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EE278-F1B8-5E4B-AD14-80B048240412}">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One additional thing that I didn’t necessarily go into was individual security selection – when selecting securities understanding it’s fundamentals and strategy and have conviction on it</a:t>
          </a:r>
        </a:p>
      </dsp:txBody>
      <dsp:txXfrm>
        <a:off x="0" y="531"/>
        <a:ext cx="10515600" cy="870055"/>
      </dsp:txXfrm>
    </dsp:sp>
    <dsp:sp modelId="{8EEFE33E-9F15-124D-89F7-4481843D3994}">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7F8DB-9401-CC4F-9F9A-744CB668A525}">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When constructing a portfolio its important for me to understand each of these topics that I have touched on and that additional part above</a:t>
          </a:r>
        </a:p>
      </dsp:txBody>
      <dsp:txXfrm>
        <a:off x="0" y="870586"/>
        <a:ext cx="10515600" cy="870055"/>
      </dsp:txXfrm>
    </dsp:sp>
    <dsp:sp modelId="{8D176CD8-DF04-B04B-BDB8-AA37E375A8E3}">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EBF65-44EA-A14A-A184-C744A3F7F825}">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This helps me to understand my risk tolerance and the risk tolerance of clients to help inform my decisions of client and personal portfolios</a:t>
          </a:r>
        </a:p>
      </dsp:txBody>
      <dsp:txXfrm>
        <a:off x="0" y="1740641"/>
        <a:ext cx="10515600" cy="870055"/>
      </dsp:txXfrm>
    </dsp:sp>
    <dsp:sp modelId="{ABF8D042-F389-A446-92B2-57A7C370072F}">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EAF819-412D-F14F-A5BB-6FBBEE646F1B}">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The numbers are clearly there for added conviction and how to allocate specific assets in your best interest</a:t>
          </a:r>
        </a:p>
      </dsp:txBody>
      <dsp:txXfrm>
        <a:off x="0" y="2610696"/>
        <a:ext cx="10515600" cy="870055"/>
      </dsp:txXfrm>
    </dsp:sp>
    <dsp:sp modelId="{30E3F243-033D-8949-A708-D6A88E999C9C}">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3C03D-837D-7D46-84E5-92EC1517EFA2}">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Understanding the individual effects also is a great consideration as that can skew your optimal portfolio away from your risk profile</a:t>
          </a:r>
        </a:p>
      </dsp:txBody>
      <dsp:txXfrm>
        <a:off x="0" y="3480751"/>
        <a:ext cx="10515600" cy="8700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51A21-1415-8841-8C25-F10B47039739}" type="datetimeFigureOut">
              <a:rPr lang="en-US" smtClean="0"/>
              <a:t>12/6/21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9C1A3-E5A6-7240-9F93-1F8DF4B54772}" type="slidenum">
              <a:rPr lang="en-US" smtClean="0"/>
              <a:t>‹#›</a:t>
            </a:fld>
            <a:endParaRPr lang="en-US"/>
          </a:p>
        </p:txBody>
      </p:sp>
    </p:spTree>
    <p:extLst>
      <p:ext uri="{BB962C8B-B14F-4D97-AF65-F5344CB8AC3E}">
        <p14:creationId xmlns:p14="http://schemas.microsoft.com/office/powerpoint/2010/main" val="4061436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9C1A3-E5A6-7240-9F93-1F8DF4B54772}" type="slidenum">
              <a:rPr lang="en-US" smtClean="0"/>
              <a:t>12</a:t>
            </a:fld>
            <a:endParaRPr lang="en-US"/>
          </a:p>
        </p:txBody>
      </p:sp>
    </p:spTree>
    <p:extLst>
      <p:ext uri="{BB962C8B-B14F-4D97-AF65-F5344CB8AC3E}">
        <p14:creationId xmlns:p14="http://schemas.microsoft.com/office/powerpoint/2010/main" val="3702251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3CBE-3653-D44B-B82B-F2810A51E3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148B48-0E10-754D-92FA-5FB0704E3A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7B2EEC-2BBD-1046-AB21-F9FBB7CFB2F2}"/>
              </a:ext>
            </a:extLst>
          </p:cNvPr>
          <p:cNvSpPr>
            <a:spLocks noGrp="1"/>
          </p:cNvSpPr>
          <p:nvPr>
            <p:ph type="dt" sz="half" idx="10"/>
          </p:nvPr>
        </p:nvSpPr>
        <p:spPr/>
        <p:txBody>
          <a:bodyPr/>
          <a:lstStyle/>
          <a:p>
            <a:fld id="{EA141F6A-B977-AB4C-9E1E-535554BA346D}" type="datetimeFigureOut">
              <a:rPr lang="en-US" smtClean="0"/>
              <a:t>12/4/21</a:t>
            </a:fld>
            <a:endParaRPr lang="en-US"/>
          </a:p>
        </p:txBody>
      </p:sp>
      <p:sp>
        <p:nvSpPr>
          <p:cNvPr id="5" name="Footer Placeholder 4">
            <a:extLst>
              <a:ext uri="{FF2B5EF4-FFF2-40B4-BE49-F238E27FC236}">
                <a16:creationId xmlns:a16="http://schemas.microsoft.com/office/drawing/2014/main" id="{D09C37C0-6338-AB4B-813A-EE834EE7A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1F360-D655-7345-A620-C23196EEAB23}"/>
              </a:ext>
            </a:extLst>
          </p:cNvPr>
          <p:cNvSpPr>
            <a:spLocks noGrp="1"/>
          </p:cNvSpPr>
          <p:nvPr>
            <p:ph type="sldNum" sz="quarter" idx="12"/>
          </p:nvPr>
        </p:nvSpPr>
        <p:spPr/>
        <p:txBody>
          <a:bodyPr/>
          <a:lstStyle/>
          <a:p>
            <a:fld id="{0370F130-F35D-8849-8BE3-F7E9B2247904}" type="slidenum">
              <a:rPr lang="en-US" smtClean="0"/>
              <a:t>‹#›</a:t>
            </a:fld>
            <a:endParaRPr lang="en-US"/>
          </a:p>
        </p:txBody>
      </p:sp>
    </p:spTree>
    <p:extLst>
      <p:ext uri="{BB962C8B-B14F-4D97-AF65-F5344CB8AC3E}">
        <p14:creationId xmlns:p14="http://schemas.microsoft.com/office/powerpoint/2010/main" val="36794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45F68-6CAE-A54C-8005-4E2581A9B3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133042-5138-6F46-8929-0E4E5C9E3C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F3AA6-A707-DF44-AE45-D41D582FE289}"/>
              </a:ext>
            </a:extLst>
          </p:cNvPr>
          <p:cNvSpPr>
            <a:spLocks noGrp="1"/>
          </p:cNvSpPr>
          <p:nvPr>
            <p:ph type="dt" sz="half" idx="10"/>
          </p:nvPr>
        </p:nvSpPr>
        <p:spPr/>
        <p:txBody>
          <a:bodyPr/>
          <a:lstStyle/>
          <a:p>
            <a:fld id="{EA141F6A-B977-AB4C-9E1E-535554BA346D}" type="datetimeFigureOut">
              <a:rPr lang="en-US" smtClean="0"/>
              <a:t>12/4/21</a:t>
            </a:fld>
            <a:endParaRPr lang="en-US"/>
          </a:p>
        </p:txBody>
      </p:sp>
      <p:sp>
        <p:nvSpPr>
          <p:cNvPr id="5" name="Footer Placeholder 4">
            <a:extLst>
              <a:ext uri="{FF2B5EF4-FFF2-40B4-BE49-F238E27FC236}">
                <a16:creationId xmlns:a16="http://schemas.microsoft.com/office/drawing/2014/main" id="{9E3E8019-81E2-644C-9ADF-285D65E4D0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BAEC7-6308-3640-9E64-F8F515DD13DF}"/>
              </a:ext>
            </a:extLst>
          </p:cNvPr>
          <p:cNvSpPr>
            <a:spLocks noGrp="1"/>
          </p:cNvSpPr>
          <p:nvPr>
            <p:ph type="sldNum" sz="quarter" idx="12"/>
          </p:nvPr>
        </p:nvSpPr>
        <p:spPr/>
        <p:txBody>
          <a:bodyPr/>
          <a:lstStyle/>
          <a:p>
            <a:fld id="{0370F130-F35D-8849-8BE3-F7E9B2247904}" type="slidenum">
              <a:rPr lang="en-US" smtClean="0"/>
              <a:t>‹#›</a:t>
            </a:fld>
            <a:endParaRPr lang="en-US"/>
          </a:p>
        </p:txBody>
      </p:sp>
    </p:spTree>
    <p:extLst>
      <p:ext uri="{BB962C8B-B14F-4D97-AF65-F5344CB8AC3E}">
        <p14:creationId xmlns:p14="http://schemas.microsoft.com/office/powerpoint/2010/main" val="353545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C35C04-8E55-5441-8ACF-F3579A74BA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796CB3-61F8-A14E-ADA6-6188158126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0AE34F-26A8-0C4A-9DED-8CE2CF3AD4FE}"/>
              </a:ext>
            </a:extLst>
          </p:cNvPr>
          <p:cNvSpPr>
            <a:spLocks noGrp="1"/>
          </p:cNvSpPr>
          <p:nvPr>
            <p:ph type="dt" sz="half" idx="10"/>
          </p:nvPr>
        </p:nvSpPr>
        <p:spPr/>
        <p:txBody>
          <a:bodyPr/>
          <a:lstStyle/>
          <a:p>
            <a:fld id="{EA141F6A-B977-AB4C-9E1E-535554BA346D}" type="datetimeFigureOut">
              <a:rPr lang="en-US" smtClean="0"/>
              <a:t>12/4/21</a:t>
            </a:fld>
            <a:endParaRPr lang="en-US"/>
          </a:p>
        </p:txBody>
      </p:sp>
      <p:sp>
        <p:nvSpPr>
          <p:cNvPr id="5" name="Footer Placeholder 4">
            <a:extLst>
              <a:ext uri="{FF2B5EF4-FFF2-40B4-BE49-F238E27FC236}">
                <a16:creationId xmlns:a16="http://schemas.microsoft.com/office/drawing/2014/main" id="{6FBBF2F9-F6FD-454C-BA5F-5E75E1EF7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3D0C4-CD13-E247-9B45-D7EC2408CE6B}"/>
              </a:ext>
            </a:extLst>
          </p:cNvPr>
          <p:cNvSpPr>
            <a:spLocks noGrp="1"/>
          </p:cNvSpPr>
          <p:nvPr>
            <p:ph type="sldNum" sz="quarter" idx="12"/>
          </p:nvPr>
        </p:nvSpPr>
        <p:spPr/>
        <p:txBody>
          <a:bodyPr/>
          <a:lstStyle/>
          <a:p>
            <a:fld id="{0370F130-F35D-8849-8BE3-F7E9B2247904}" type="slidenum">
              <a:rPr lang="en-US" smtClean="0"/>
              <a:t>‹#›</a:t>
            </a:fld>
            <a:endParaRPr lang="en-US"/>
          </a:p>
        </p:txBody>
      </p:sp>
    </p:spTree>
    <p:extLst>
      <p:ext uri="{BB962C8B-B14F-4D97-AF65-F5344CB8AC3E}">
        <p14:creationId xmlns:p14="http://schemas.microsoft.com/office/powerpoint/2010/main" val="1547620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9F5C-F0A3-2D42-8119-B6B572BC24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B50EE-F471-1E4B-90D5-C9A98A7E5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5E11D-7C6B-2E4A-80AF-5A9CEAA7D7B3}"/>
              </a:ext>
            </a:extLst>
          </p:cNvPr>
          <p:cNvSpPr>
            <a:spLocks noGrp="1"/>
          </p:cNvSpPr>
          <p:nvPr>
            <p:ph type="dt" sz="half" idx="10"/>
          </p:nvPr>
        </p:nvSpPr>
        <p:spPr/>
        <p:txBody>
          <a:bodyPr/>
          <a:lstStyle/>
          <a:p>
            <a:fld id="{EA141F6A-B977-AB4C-9E1E-535554BA346D}" type="datetimeFigureOut">
              <a:rPr lang="en-US" smtClean="0"/>
              <a:t>12/4/21</a:t>
            </a:fld>
            <a:endParaRPr lang="en-US"/>
          </a:p>
        </p:txBody>
      </p:sp>
      <p:sp>
        <p:nvSpPr>
          <p:cNvPr id="5" name="Footer Placeholder 4">
            <a:extLst>
              <a:ext uri="{FF2B5EF4-FFF2-40B4-BE49-F238E27FC236}">
                <a16:creationId xmlns:a16="http://schemas.microsoft.com/office/drawing/2014/main" id="{42FF684C-76C6-B042-B5E7-66338340D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3EBC6-59D2-A242-B593-101871C93780}"/>
              </a:ext>
            </a:extLst>
          </p:cNvPr>
          <p:cNvSpPr>
            <a:spLocks noGrp="1"/>
          </p:cNvSpPr>
          <p:nvPr>
            <p:ph type="sldNum" sz="quarter" idx="12"/>
          </p:nvPr>
        </p:nvSpPr>
        <p:spPr/>
        <p:txBody>
          <a:bodyPr/>
          <a:lstStyle/>
          <a:p>
            <a:fld id="{0370F130-F35D-8849-8BE3-F7E9B2247904}" type="slidenum">
              <a:rPr lang="en-US" smtClean="0"/>
              <a:t>‹#›</a:t>
            </a:fld>
            <a:endParaRPr lang="en-US"/>
          </a:p>
        </p:txBody>
      </p:sp>
    </p:spTree>
    <p:extLst>
      <p:ext uri="{BB962C8B-B14F-4D97-AF65-F5344CB8AC3E}">
        <p14:creationId xmlns:p14="http://schemas.microsoft.com/office/powerpoint/2010/main" val="953723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4B4F-8F80-754F-9102-B434801210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D31732-D7F1-894B-8B5E-19C6A8AF1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BB36C4-EB88-5445-A02A-0A9C740B6AB8}"/>
              </a:ext>
            </a:extLst>
          </p:cNvPr>
          <p:cNvSpPr>
            <a:spLocks noGrp="1"/>
          </p:cNvSpPr>
          <p:nvPr>
            <p:ph type="dt" sz="half" idx="10"/>
          </p:nvPr>
        </p:nvSpPr>
        <p:spPr/>
        <p:txBody>
          <a:bodyPr/>
          <a:lstStyle/>
          <a:p>
            <a:fld id="{EA141F6A-B977-AB4C-9E1E-535554BA346D}" type="datetimeFigureOut">
              <a:rPr lang="en-US" smtClean="0"/>
              <a:t>12/4/21</a:t>
            </a:fld>
            <a:endParaRPr lang="en-US"/>
          </a:p>
        </p:txBody>
      </p:sp>
      <p:sp>
        <p:nvSpPr>
          <p:cNvPr id="5" name="Footer Placeholder 4">
            <a:extLst>
              <a:ext uri="{FF2B5EF4-FFF2-40B4-BE49-F238E27FC236}">
                <a16:creationId xmlns:a16="http://schemas.microsoft.com/office/drawing/2014/main" id="{C8B3CD0B-8674-4346-A77C-50E727080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77D06-BEF1-9042-8709-07853C1C7990}"/>
              </a:ext>
            </a:extLst>
          </p:cNvPr>
          <p:cNvSpPr>
            <a:spLocks noGrp="1"/>
          </p:cNvSpPr>
          <p:nvPr>
            <p:ph type="sldNum" sz="quarter" idx="12"/>
          </p:nvPr>
        </p:nvSpPr>
        <p:spPr/>
        <p:txBody>
          <a:bodyPr/>
          <a:lstStyle/>
          <a:p>
            <a:fld id="{0370F130-F35D-8849-8BE3-F7E9B2247904}" type="slidenum">
              <a:rPr lang="en-US" smtClean="0"/>
              <a:t>‹#›</a:t>
            </a:fld>
            <a:endParaRPr lang="en-US"/>
          </a:p>
        </p:txBody>
      </p:sp>
    </p:spTree>
    <p:extLst>
      <p:ext uri="{BB962C8B-B14F-4D97-AF65-F5344CB8AC3E}">
        <p14:creationId xmlns:p14="http://schemas.microsoft.com/office/powerpoint/2010/main" val="1509788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F01F-A10E-6B49-A210-6BA4770CA1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90465D-E9E7-684F-85D6-51C2514072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2A65E7-019D-1C41-B7A6-EF41BDD5E3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EB6C3F-453B-2D47-91DD-591366F17458}"/>
              </a:ext>
            </a:extLst>
          </p:cNvPr>
          <p:cNvSpPr>
            <a:spLocks noGrp="1"/>
          </p:cNvSpPr>
          <p:nvPr>
            <p:ph type="dt" sz="half" idx="10"/>
          </p:nvPr>
        </p:nvSpPr>
        <p:spPr/>
        <p:txBody>
          <a:bodyPr/>
          <a:lstStyle/>
          <a:p>
            <a:fld id="{EA141F6A-B977-AB4C-9E1E-535554BA346D}" type="datetimeFigureOut">
              <a:rPr lang="en-US" smtClean="0"/>
              <a:t>12/4/21</a:t>
            </a:fld>
            <a:endParaRPr lang="en-US"/>
          </a:p>
        </p:txBody>
      </p:sp>
      <p:sp>
        <p:nvSpPr>
          <p:cNvPr id="6" name="Footer Placeholder 5">
            <a:extLst>
              <a:ext uri="{FF2B5EF4-FFF2-40B4-BE49-F238E27FC236}">
                <a16:creationId xmlns:a16="http://schemas.microsoft.com/office/drawing/2014/main" id="{6C2C1375-C639-0C42-B8CF-B16FB8D8E3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E039CC-316A-7549-87D6-93FACA350A8A}"/>
              </a:ext>
            </a:extLst>
          </p:cNvPr>
          <p:cNvSpPr>
            <a:spLocks noGrp="1"/>
          </p:cNvSpPr>
          <p:nvPr>
            <p:ph type="sldNum" sz="quarter" idx="12"/>
          </p:nvPr>
        </p:nvSpPr>
        <p:spPr/>
        <p:txBody>
          <a:bodyPr/>
          <a:lstStyle/>
          <a:p>
            <a:fld id="{0370F130-F35D-8849-8BE3-F7E9B2247904}" type="slidenum">
              <a:rPr lang="en-US" smtClean="0"/>
              <a:t>‹#›</a:t>
            </a:fld>
            <a:endParaRPr lang="en-US"/>
          </a:p>
        </p:txBody>
      </p:sp>
    </p:spTree>
    <p:extLst>
      <p:ext uri="{BB962C8B-B14F-4D97-AF65-F5344CB8AC3E}">
        <p14:creationId xmlns:p14="http://schemas.microsoft.com/office/powerpoint/2010/main" val="355317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B32A-3D21-794B-BB77-E9328E6A5D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4CBAFF-B362-F043-847F-33FC9CFAB6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2EC20F-7CD7-1B41-BD80-30A3A7FD38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549D09-2ECD-B342-A4DB-DF94F9833C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EFF858-89ED-494D-8EB0-C8F66405AE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6A3C0B-D102-C04A-869B-6E3F172EA457}"/>
              </a:ext>
            </a:extLst>
          </p:cNvPr>
          <p:cNvSpPr>
            <a:spLocks noGrp="1"/>
          </p:cNvSpPr>
          <p:nvPr>
            <p:ph type="dt" sz="half" idx="10"/>
          </p:nvPr>
        </p:nvSpPr>
        <p:spPr/>
        <p:txBody>
          <a:bodyPr/>
          <a:lstStyle/>
          <a:p>
            <a:fld id="{EA141F6A-B977-AB4C-9E1E-535554BA346D}" type="datetimeFigureOut">
              <a:rPr lang="en-US" smtClean="0"/>
              <a:t>12/4/21</a:t>
            </a:fld>
            <a:endParaRPr lang="en-US"/>
          </a:p>
        </p:txBody>
      </p:sp>
      <p:sp>
        <p:nvSpPr>
          <p:cNvPr id="8" name="Footer Placeholder 7">
            <a:extLst>
              <a:ext uri="{FF2B5EF4-FFF2-40B4-BE49-F238E27FC236}">
                <a16:creationId xmlns:a16="http://schemas.microsoft.com/office/drawing/2014/main" id="{4D0C86DB-79C9-A542-90F8-F1289C07BA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8537A6-DDB9-A04F-9E78-CE2C5CE06FEE}"/>
              </a:ext>
            </a:extLst>
          </p:cNvPr>
          <p:cNvSpPr>
            <a:spLocks noGrp="1"/>
          </p:cNvSpPr>
          <p:nvPr>
            <p:ph type="sldNum" sz="quarter" idx="12"/>
          </p:nvPr>
        </p:nvSpPr>
        <p:spPr/>
        <p:txBody>
          <a:bodyPr/>
          <a:lstStyle/>
          <a:p>
            <a:fld id="{0370F130-F35D-8849-8BE3-F7E9B2247904}" type="slidenum">
              <a:rPr lang="en-US" smtClean="0"/>
              <a:t>‹#›</a:t>
            </a:fld>
            <a:endParaRPr lang="en-US"/>
          </a:p>
        </p:txBody>
      </p:sp>
    </p:spTree>
    <p:extLst>
      <p:ext uri="{BB962C8B-B14F-4D97-AF65-F5344CB8AC3E}">
        <p14:creationId xmlns:p14="http://schemas.microsoft.com/office/powerpoint/2010/main" val="316601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328-AA4C-9240-99CE-B3B45E5F9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34DFFE-AEC6-FB41-93C5-B8EB66E381BB}"/>
              </a:ext>
            </a:extLst>
          </p:cNvPr>
          <p:cNvSpPr>
            <a:spLocks noGrp="1"/>
          </p:cNvSpPr>
          <p:nvPr>
            <p:ph type="dt" sz="half" idx="10"/>
          </p:nvPr>
        </p:nvSpPr>
        <p:spPr/>
        <p:txBody>
          <a:bodyPr/>
          <a:lstStyle/>
          <a:p>
            <a:fld id="{EA141F6A-B977-AB4C-9E1E-535554BA346D}" type="datetimeFigureOut">
              <a:rPr lang="en-US" smtClean="0"/>
              <a:t>12/4/21</a:t>
            </a:fld>
            <a:endParaRPr lang="en-US"/>
          </a:p>
        </p:txBody>
      </p:sp>
      <p:sp>
        <p:nvSpPr>
          <p:cNvPr id="4" name="Footer Placeholder 3">
            <a:extLst>
              <a:ext uri="{FF2B5EF4-FFF2-40B4-BE49-F238E27FC236}">
                <a16:creationId xmlns:a16="http://schemas.microsoft.com/office/drawing/2014/main" id="{12DF9E29-4290-C540-83E8-FAEC2469C3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62139C-03E1-CF49-AA07-BCFBD90AF9AF}"/>
              </a:ext>
            </a:extLst>
          </p:cNvPr>
          <p:cNvSpPr>
            <a:spLocks noGrp="1"/>
          </p:cNvSpPr>
          <p:nvPr>
            <p:ph type="sldNum" sz="quarter" idx="12"/>
          </p:nvPr>
        </p:nvSpPr>
        <p:spPr/>
        <p:txBody>
          <a:bodyPr/>
          <a:lstStyle/>
          <a:p>
            <a:fld id="{0370F130-F35D-8849-8BE3-F7E9B2247904}" type="slidenum">
              <a:rPr lang="en-US" smtClean="0"/>
              <a:t>‹#›</a:t>
            </a:fld>
            <a:endParaRPr lang="en-US"/>
          </a:p>
        </p:txBody>
      </p:sp>
    </p:spTree>
    <p:extLst>
      <p:ext uri="{BB962C8B-B14F-4D97-AF65-F5344CB8AC3E}">
        <p14:creationId xmlns:p14="http://schemas.microsoft.com/office/powerpoint/2010/main" val="5165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CCB514-DD4E-3F42-A9B3-E0E42D051B9F}"/>
              </a:ext>
            </a:extLst>
          </p:cNvPr>
          <p:cNvSpPr>
            <a:spLocks noGrp="1"/>
          </p:cNvSpPr>
          <p:nvPr>
            <p:ph type="dt" sz="half" idx="10"/>
          </p:nvPr>
        </p:nvSpPr>
        <p:spPr/>
        <p:txBody>
          <a:bodyPr/>
          <a:lstStyle/>
          <a:p>
            <a:fld id="{EA141F6A-B977-AB4C-9E1E-535554BA346D}" type="datetimeFigureOut">
              <a:rPr lang="en-US" smtClean="0"/>
              <a:t>12/4/21</a:t>
            </a:fld>
            <a:endParaRPr lang="en-US"/>
          </a:p>
        </p:txBody>
      </p:sp>
      <p:sp>
        <p:nvSpPr>
          <p:cNvPr id="3" name="Footer Placeholder 2">
            <a:extLst>
              <a:ext uri="{FF2B5EF4-FFF2-40B4-BE49-F238E27FC236}">
                <a16:creationId xmlns:a16="http://schemas.microsoft.com/office/drawing/2014/main" id="{81171C04-52C8-5F4E-A052-393277675A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226E6B-5E05-FE42-98D4-AC431D79729A}"/>
              </a:ext>
            </a:extLst>
          </p:cNvPr>
          <p:cNvSpPr>
            <a:spLocks noGrp="1"/>
          </p:cNvSpPr>
          <p:nvPr>
            <p:ph type="sldNum" sz="quarter" idx="12"/>
          </p:nvPr>
        </p:nvSpPr>
        <p:spPr/>
        <p:txBody>
          <a:bodyPr/>
          <a:lstStyle/>
          <a:p>
            <a:fld id="{0370F130-F35D-8849-8BE3-F7E9B2247904}" type="slidenum">
              <a:rPr lang="en-US" smtClean="0"/>
              <a:t>‹#›</a:t>
            </a:fld>
            <a:endParaRPr lang="en-US"/>
          </a:p>
        </p:txBody>
      </p:sp>
    </p:spTree>
    <p:extLst>
      <p:ext uri="{BB962C8B-B14F-4D97-AF65-F5344CB8AC3E}">
        <p14:creationId xmlns:p14="http://schemas.microsoft.com/office/powerpoint/2010/main" val="286340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1FC2-7177-8F44-9B1C-C0D16669F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8E85E3-8AC5-274E-8647-A897E6B1DA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9FCA5-90EA-8A4B-8808-2E97E1634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C2751B-84C4-E749-80D8-69A272ABF714}"/>
              </a:ext>
            </a:extLst>
          </p:cNvPr>
          <p:cNvSpPr>
            <a:spLocks noGrp="1"/>
          </p:cNvSpPr>
          <p:nvPr>
            <p:ph type="dt" sz="half" idx="10"/>
          </p:nvPr>
        </p:nvSpPr>
        <p:spPr/>
        <p:txBody>
          <a:bodyPr/>
          <a:lstStyle/>
          <a:p>
            <a:fld id="{EA141F6A-B977-AB4C-9E1E-535554BA346D}" type="datetimeFigureOut">
              <a:rPr lang="en-US" smtClean="0"/>
              <a:t>12/4/21</a:t>
            </a:fld>
            <a:endParaRPr lang="en-US"/>
          </a:p>
        </p:txBody>
      </p:sp>
      <p:sp>
        <p:nvSpPr>
          <p:cNvPr id="6" name="Footer Placeholder 5">
            <a:extLst>
              <a:ext uri="{FF2B5EF4-FFF2-40B4-BE49-F238E27FC236}">
                <a16:creationId xmlns:a16="http://schemas.microsoft.com/office/drawing/2014/main" id="{62E08AFA-15DE-004B-AD7B-8D991E2CF7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D0D00E-3760-074A-B7E5-EDAB5D0DC899}"/>
              </a:ext>
            </a:extLst>
          </p:cNvPr>
          <p:cNvSpPr>
            <a:spLocks noGrp="1"/>
          </p:cNvSpPr>
          <p:nvPr>
            <p:ph type="sldNum" sz="quarter" idx="12"/>
          </p:nvPr>
        </p:nvSpPr>
        <p:spPr/>
        <p:txBody>
          <a:bodyPr/>
          <a:lstStyle/>
          <a:p>
            <a:fld id="{0370F130-F35D-8849-8BE3-F7E9B2247904}" type="slidenum">
              <a:rPr lang="en-US" smtClean="0"/>
              <a:t>‹#›</a:t>
            </a:fld>
            <a:endParaRPr lang="en-US"/>
          </a:p>
        </p:txBody>
      </p:sp>
    </p:spTree>
    <p:extLst>
      <p:ext uri="{BB962C8B-B14F-4D97-AF65-F5344CB8AC3E}">
        <p14:creationId xmlns:p14="http://schemas.microsoft.com/office/powerpoint/2010/main" val="213243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5958-29AD-7E47-8F38-DEF190596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3AE0D0-6673-4347-959F-0C5407427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19AFBD-E5C0-594E-AD93-DB206F274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323FA-D958-A345-9FAD-B5DC19F9EDEB}"/>
              </a:ext>
            </a:extLst>
          </p:cNvPr>
          <p:cNvSpPr>
            <a:spLocks noGrp="1"/>
          </p:cNvSpPr>
          <p:nvPr>
            <p:ph type="dt" sz="half" idx="10"/>
          </p:nvPr>
        </p:nvSpPr>
        <p:spPr/>
        <p:txBody>
          <a:bodyPr/>
          <a:lstStyle/>
          <a:p>
            <a:fld id="{EA141F6A-B977-AB4C-9E1E-535554BA346D}" type="datetimeFigureOut">
              <a:rPr lang="en-US" smtClean="0"/>
              <a:t>12/4/21</a:t>
            </a:fld>
            <a:endParaRPr lang="en-US"/>
          </a:p>
        </p:txBody>
      </p:sp>
      <p:sp>
        <p:nvSpPr>
          <p:cNvPr id="6" name="Footer Placeholder 5">
            <a:extLst>
              <a:ext uri="{FF2B5EF4-FFF2-40B4-BE49-F238E27FC236}">
                <a16:creationId xmlns:a16="http://schemas.microsoft.com/office/drawing/2014/main" id="{10DA6DD4-33F5-1645-841E-F085985F9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A6A8C-7BB2-D549-B9EF-F568F2D66B97}"/>
              </a:ext>
            </a:extLst>
          </p:cNvPr>
          <p:cNvSpPr>
            <a:spLocks noGrp="1"/>
          </p:cNvSpPr>
          <p:nvPr>
            <p:ph type="sldNum" sz="quarter" idx="12"/>
          </p:nvPr>
        </p:nvSpPr>
        <p:spPr/>
        <p:txBody>
          <a:bodyPr/>
          <a:lstStyle/>
          <a:p>
            <a:fld id="{0370F130-F35D-8849-8BE3-F7E9B2247904}" type="slidenum">
              <a:rPr lang="en-US" smtClean="0"/>
              <a:t>‹#›</a:t>
            </a:fld>
            <a:endParaRPr lang="en-US"/>
          </a:p>
        </p:txBody>
      </p:sp>
    </p:spTree>
    <p:extLst>
      <p:ext uri="{BB962C8B-B14F-4D97-AF65-F5344CB8AC3E}">
        <p14:creationId xmlns:p14="http://schemas.microsoft.com/office/powerpoint/2010/main" val="102564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44F190-C6DD-4447-824D-DB3DF6158D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27D4DF-A0D8-EC46-8266-0DF421E004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D1D7B-9DF1-0E46-88B1-CDF69D681F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141F6A-B977-AB4C-9E1E-535554BA346D}" type="datetimeFigureOut">
              <a:rPr lang="en-US" smtClean="0"/>
              <a:t>12/4/21</a:t>
            </a:fld>
            <a:endParaRPr lang="en-US"/>
          </a:p>
        </p:txBody>
      </p:sp>
      <p:sp>
        <p:nvSpPr>
          <p:cNvPr id="5" name="Footer Placeholder 4">
            <a:extLst>
              <a:ext uri="{FF2B5EF4-FFF2-40B4-BE49-F238E27FC236}">
                <a16:creationId xmlns:a16="http://schemas.microsoft.com/office/drawing/2014/main" id="{E6A85E03-1EB5-E44D-8A9E-BA655191E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5F58C3-1D3E-8A4F-A2B2-37D73B0641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70F130-F35D-8849-8BE3-F7E9B2247904}" type="slidenum">
              <a:rPr lang="en-US" smtClean="0"/>
              <a:t>‹#›</a:t>
            </a:fld>
            <a:endParaRPr lang="en-US"/>
          </a:p>
        </p:txBody>
      </p:sp>
    </p:spTree>
    <p:extLst>
      <p:ext uri="{BB962C8B-B14F-4D97-AF65-F5344CB8AC3E}">
        <p14:creationId xmlns:p14="http://schemas.microsoft.com/office/powerpoint/2010/main" val="92922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C9DC-ECFA-D647-8521-8D7EA26BE0C1}"/>
              </a:ext>
            </a:extLst>
          </p:cNvPr>
          <p:cNvSpPr>
            <a:spLocks noGrp="1"/>
          </p:cNvSpPr>
          <p:nvPr>
            <p:ph type="ctrTitle"/>
          </p:nvPr>
        </p:nvSpPr>
        <p:spPr/>
        <p:txBody>
          <a:bodyPr/>
          <a:lstStyle/>
          <a:p>
            <a:r>
              <a:rPr lang="en-US" dirty="0"/>
              <a:t>Portfolio Construction</a:t>
            </a:r>
          </a:p>
        </p:txBody>
      </p:sp>
      <p:sp>
        <p:nvSpPr>
          <p:cNvPr id="3" name="Subtitle 2">
            <a:extLst>
              <a:ext uri="{FF2B5EF4-FFF2-40B4-BE49-F238E27FC236}">
                <a16:creationId xmlns:a16="http://schemas.microsoft.com/office/drawing/2014/main" id="{9328EA55-6AB4-3948-A00E-BD8568C33B0A}"/>
              </a:ext>
            </a:extLst>
          </p:cNvPr>
          <p:cNvSpPr>
            <a:spLocks noGrp="1"/>
          </p:cNvSpPr>
          <p:nvPr>
            <p:ph type="subTitle" idx="1"/>
          </p:nvPr>
        </p:nvSpPr>
        <p:spPr/>
        <p:txBody>
          <a:bodyPr>
            <a:normAutofit/>
          </a:bodyPr>
          <a:lstStyle/>
          <a:p>
            <a:r>
              <a:rPr lang="en-US" dirty="0"/>
              <a:t>Reconstructing the </a:t>
            </a:r>
            <a:r>
              <a:rPr lang="en-US" dirty="0" err="1"/>
              <a:t>Investico</a:t>
            </a:r>
            <a:r>
              <a:rPr lang="en-US" dirty="0"/>
              <a:t> QQQ Trust ETF (QQQ)</a:t>
            </a:r>
          </a:p>
          <a:p>
            <a:r>
              <a:rPr lang="en-US" sz="1400" dirty="0"/>
              <a:t>Individual Equity Tickers: [MSFT, AAPL, AMZN, TSLA, GOOGL, FB, NVDA, GOOG, ADBE, NFLX, CMCSA, CSCO,  PYPL, PEP, AVGO, COST,  INTC, QCOM, TXN, AMD, INTU, HON, TMUS, AMAT, SBUX]</a:t>
            </a:r>
          </a:p>
        </p:txBody>
      </p:sp>
    </p:spTree>
    <p:extLst>
      <p:ext uri="{BB962C8B-B14F-4D97-AF65-F5344CB8AC3E}">
        <p14:creationId xmlns:p14="http://schemas.microsoft.com/office/powerpoint/2010/main" val="244892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10A65-89F7-AD40-B898-35A38A56F136}"/>
              </a:ext>
            </a:extLst>
          </p:cNvPr>
          <p:cNvSpPr>
            <a:spLocks noGrp="1"/>
          </p:cNvSpPr>
          <p:nvPr>
            <p:ph type="title"/>
          </p:nvPr>
        </p:nvSpPr>
        <p:spPr>
          <a:xfrm>
            <a:off x="6567955" y="543070"/>
            <a:ext cx="4785837" cy="1681825"/>
          </a:xfrm>
        </p:spPr>
        <p:txBody>
          <a:bodyPr>
            <a:normAutofit/>
          </a:bodyPr>
          <a:lstStyle/>
          <a:p>
            <a:r>
              <a:rPr lang="en-US" sz="4000" dirty="0"/>
              <a:t>Individual Stock Effects on Returns</a:t>
            </a:r>
          </a:p>
        </p:txBody>
      </p:sp>
      <p:pic>
        <p:nvPicPr>
          <p:cNvPr id="5" name="Picture 48">
            <a:extLst>
              <a:ext uri="{FF2B5EF4-FFF2-40B4-BE49-F238E27FC236}">
                <a16:creationId xmlns:a16="http://schemas.microsoft.com/office/drawing/2014/main" id="{4061EF8F-67AE-F249-820E-D31D899E83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52" r="4" b="4"/>
          <a:stretch/>
        </p:blipFill>
        <p:spPr bwMode="auto">
          <a:xfrm>
            <a:off x="-3" y="170174"/>
            <a:ext cx="3013876" cy="20547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0">
            <a:extLst>
              <a:ext uri="{FF2B5EF4-FFF2-40B4-BE49-F238E27FC236}">
                <a16:creationId xmlns:a16="http://schemas.microsoft.com/office/drawing/2014/main" id="{3B8DA0AD-BC2E-BC47-99E1-A240F76DC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5" r="1" b="1"/>
          <a:stretch/>
        </p:blipFill>
        <p:spPr bwMode="auto">
          <a:xfrm>
            <a:off x="3190841" y="170174"/>
            <a:ext cx="2998757" cy="20547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0">
            <a:extLst>
              <a:ext uri="{FF2B5EF4-FFF2-40B4-BE49-F238E27FC236}">
                <a16:creationId xmlns:a16="http://schemas.microsoft.com/office/drawing/2014/main" id="{D5D5651D-C975-8E40-9DDE-9D5E74F308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5" r="5" b="5"/>
          <a:stretch/>
        </p:blipFill>
        <p:spPr bwMode="auto">
          <a:xfrm>
            <a:off x="20" y="2396614"/>
            <a:ext cx="3013855" cy="2060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6">
            <a:extLst>
              <a:ext uri="{FF2B5EF4-FFF2-40B4-BE49-F238E27FC236}">
                <a16:creationId xmlns:a16="http://schemas.microsoft.com/office/drawing/2014/main" id="{0D50F0DE-6B4F-E043-B7AB-7039E6A052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58" r="1" b="1"/>
          <a:stretch/>
        </p:blipFill>
        <p:spPr bwMode="auto">
          <a:xfrm>
            <a:off x="3190842" y="2396614"/>
            <a:ext cx="2998756" cy="2060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4">
            <a:extLst>
              <a:ext uri="{FF2B5EF4-FFF2-40B4-BE49-F238E27FC236}">
                <a16:creationId xmlns:a16="http://schemas.microsoft.com/office/drawing/2014/main" id="{3A6FC7C0-9CB4-F441-9427-51C66C0E34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589" r="4" b="4825"/>
          <a:stretch/>
        </p:blipFill>
        <p:spPr bwMode="auto">
          <a:xfrm>
            <a:off x="-1" y="4629235"/>
            <a:ext cx="3013875" cy="16819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2">
            <a:extLst>
              <a:ext uri="{FF2B5EF4-FFF2-40B4-BE49-F238E27FC236}">
                <a16:creationId xmlns:a16="http://schemas.microsoft.com/office/drawing/2014/main" id="{0B004AD9-FC05-BD4B-8B0A-F93ECB1CC8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643" r="1" b="4362"/>
          <a:stretch/>
        </p:blipFill>
        <p:spPr bwMode="auto">
          <a:xfrm>
            <a:off x="3190842" y="4629235"/>
            <a:ext cx="2998756" cy="16819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7E62F95-2D74-F543-815A-819EDC4E2010}"/>
              </a:ext>
            </a:extLst>
          </p:cNvPr>
          <p:cNvSpPr>
            <a:spLocks noGrp="1"/>
          </p:cNvSpPr>
          <p:nvPr>
            <p:ph idx="1"/>
          </p:nvPr>
        </p:nvSpPr>
        <p:spPr>
          <a:xfrm>
            <a:off x="6567955" y="2412009"/>
            <a:ext cx="4785837" cy="3713895"/>
          </a:xfrm>
        </p:spPr>
        <p:txBody>
          <a:bodyPr>
            <a:normAutofit/>
          </a:bodyPr>
          <a:lstStyle/>
          <a:p>
            <a:pPr marL="285750" indent="-285750"/>
            <a:r>
              <a:rPr lang="en-US" sz="2000" dirty="0"/>
              <a:t>Understanding how additional weights adds to portfolio returns</a:t>
            </a:r>
          </a:p>
          <a:p>
            <a:pPr marL="285750" indent="-285750"/>
            <a:r>
              <a:rPr lang="en-US" sz="2000" dirty="0"/>
              <a:t>As you can see TSLA has a large effect on the returns which also makes every other position have less of an effect on return</a:t>
            </a:r>
          </a:p>
          <a:p>
            <a:pPr marL="285750" indent="-285750"/>
            <a:r>
              <a:rPr lang="en-US" sz="2000" dirty="0"/>
              <a:t>Though other positions still have an effect on return</a:t>
            </a:r>
          </a:p>
          <a:p>
            <a:pPr marL="0" indent="0">
              <a:buNone/>
            </a:pPr>
            <a:endParaRPr lang="en-US" sz="2000" dirty="0"/>
          </a:p>
        </p:txBody>
      </p:sp>
    </p:spTree>
    <p:extLst>
      <p:ext uri="{BB962C8B-B14F-4D97-AF65-F5344CB8AC3E}">
        <p14:creationId xmlns:p14="http://schemas.microsoft.com/office/powerpoint/2010/main" val="77379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E60AC-72E6-F84F-A227-8B26C498DA5A}"/>
              </a:ext>
            </a:extLst>
          </p:cNvPr>
          <p:cNvSpPr>
            <a:spLocks noGrp="1"/>
          </p:cNvSpPr>
          <p:nvPr>
            <p:ph type="title"/>
          </p:nvPr>
        </p:nvSpPr>
        <p:spPr>
          <a:xfrm>
            <a:off x="6567955" y="543070"/>
            <a:ext cx="4785837" cy="1681825"/>
          </a:xfrm>
        </p:spPr>
        <p:txBody>
          <a:bodyPr>
            <a:normAutofit/>
          </a:bodyPr>
          <a:lstStyle/>
          <a:p>
            <a:r>
              <a:rPr lang="en-US" sz="4000" dirty="0"/>
              <a:t>Individual Stock Effects on Returns</a:t>
            </a:r>
          </a:p>
        </p:txBody>
      </p:sp>
      <p:pic>
        <p:nvPicPr>
          <p:cNvPr id="6" name="Picture 34">
            <a:extLst>
              <a:ext uri="{FF2B5EF4-FFF2-40B4-BE49-F238E27FC236}">
                <a16:creationId xmlns:a16="http://schemas.microsoft.com/office/drawing/2014/main" id="{AFCD6635-37ED-1E4B-83FF-36EFEC063C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52" r="4" b="4"/>
          <a:stretch/>
        </p:blipFill>
        <p:spPr bwMode="auto">
          <a:xfrm>
            <a:off x="-3" y="170174"/>
            <a:ext cx="3013876" cy="20547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8">
            <a:extLst>
              <a:ext uri="{FF2B5EF4-FFF2-40B4-BE49-F238E27FC236}">
                <a16:creationId xmlns:a16="http://schemas.microsoft.com/office/drawing/2014/main" id="{34D8C815-818E-C946-8243-8142304D3F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 r="313" b="-2"/>
          <a:stretch/>
        </p:blipFill>
        <p:spPr bwMode="auto">
          <a:xfrm>
            <a:off x="3190841" y="170174"/>
            <a:ext cx="2998757" cy="20547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2">
            <a:extLst>
              <a:ext uri="{FF2B5EF4-FFF2-40B4-BE49-F238E27FC236}">
                <a16:creationId xmlns:a16="http://schemas.microsoft.com/office/drawing/2014/main" id="{1FBFE618-6C5B-9C45-ACD0-EC9BD0F2FA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5" r="5" b="5"/>
          <a:stretch/>
        </p:blipFill>
        <p:spPr bwMode="auto">
          <a:xfrm>
            <a:off x="20" y="2396614"/>
            <a:ext cx="3013855" cy="20608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a:extLst>
              <a:ext uri="{FF2B5EF4-FFF2-40B4-BE49-F238E27FC236}">
                <a16:creationId xmlns:a16="http://schemas.microsoft.com/office/drawing/2014/main" id="{46301369-4D47-D845-BC4A-DD10CC64C7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0" b="-1"/>
          <a:stretch/>
        </p:blipFill>
        <p:spPr bwMode="auto">
          <a:xfrm>
            <a:off x="3190842" y="2396614"/>
            <a:ext cx="2998756" cy="2060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6">
            <a:extLst>
              <a:ext uri="{FF2B5EF4-FFF2-40B4-BE49-F238E27FC236}">
                <a16:creationId xmlns:a16="http://schemas.microsoft.com/office/drawing/2014/main" id="{3B54D3C4-BD0F-834D-A01A-3707BD697D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34" r="4" b="4679"/>
          <a:stretch/>
        </p:blipFill>
        <p:spPr bwMode="auto">
          <a:xfrm>
            <a:off x="-1" y="4629235"/>
            <a:ext cx="3013875" cy="1681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8">
            <a:extLst>
              <a:ext uri="{FF2B5EF4-FFF2-40B4-BE49-F238E27FC236}">
                <a16:creationId xmlns:a16="http://schemas.microsoft.com/office/drawing/2014/main" id="{042B3A96-ABFA-A349-86F8-F75D057BFE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842" r="1" b="4163"/>
          <a:stretch/>
        </p:blipFill>
        <p:spPr bwMode="auto">
          <a:xfrm>
            <a:off x="3190842" y="4629235"/>
            <a:ext cx="2998756" cy="16819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EAEE9E-D6F6-5747-8CFF-E3E23C92520B}"/>
              </a:ext>
            </a:extLst>
          </p:cNvPr>
          <p:cNvSpPr>
            <a:spLocks noGrp="1"/>
          </p:cNvSpPr>
          <p:nvPr>
            <p:ph idx="1"/>
          </p:nvPr>
        </p:nvSpPr>
        <p:spPr>
          <a:xfrm>
            <a:off x="6567955" y="2412009"/>
            <a:ext cx="4785837" cy="3713895"/>
          </a:xfrm>
        </p:spPr>
        <p:txBody>
          <a:bodyPr>
            <a:normAutofit/>
          </a:bodyPr>
          <a:lstStyle/>
          <a:p>
            <a:pPr marL="285750" indent="-285750"/>
            <a:r>
              <a:rPr lang="en-US" sz="2000" dirty="0"/>
              <a:t>Understanding how additional weights adds to portfolio returns</a:t>
            </a:r>
          </a:p>
          <a:p>
            <a:pPr marL="285750" indent="-285750"/>
            <a:r>
              <a:rPr lang="en-US" sz="2000" dirty="0"/>
              <a:t>As you can see TSLA has a large effect on the returns which also makes every other position have less of an effect on return</a:t>
            </a:r>
          </a:p>
          <a:p>
            <a:pPr marL="285750" indent="-285750"/>
            <a:r>
              <a:rPr lang="en-US" sz="2000" dirty="0"/>
              <a:t>Though other positions still have an effect on return</a:t>
            </a:r>
          </a:p>
          <a:p>
            <a:endParaRPr lang="en-US" sz="2000" dirty="0"/>
          </a:p>
        </p:txBody>
      </p:sp>
    </p:spTree>
    <p:extLst>
      <p:ext uri="{BB962C8B-B14F-4D97-AF65-F5344CB8AC3E}">
        <p14:creationId xmlns:p14="http://schemas.microsoft.com/office/powerpoint/2010/main" val="2606586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1A829-2003-124F-B8CB-059944F8F799}"/>
              </a:ext>
            </a:extLst>
          </p:cNvPr>
          <p:cNvSpPr>
            <a:spLocks noGrp="1"/>
          </p:cNvSpPr>
          <p:nvPr>
            <p:ph type="title"/>
          </p:nvPr>
        </p:nvSpPr>
        <p:spPr>
          <a:xfrm>
            <a:off x="6567955" y="543070"/>
            <a:ext cx="4785837" cy="1681825"/>
          </a:xfrm>
        </p:spPr>
        <p:txBody>
          <a:bodyPr>
            <a:normAutofit/>
          </a:bodyPr>
          <a:lstStyle/>
          <a:p>
            <a:r>
              <a:rPr lang="en-US" sz="4000"/>
              <a:t>Individual Stock Effects on Returns</a:t>
            </a:r>
          </a:p>
        </p:txBody>
      </p:sp>
      <p:pic>
        <p:nvPicPr>
          <p:cNvPr id="19" name="Picture 16">
            <a:extLst>
              <a:ext uri="{FF2B5EF4-FFF2-40B4-BE49-F238E27FC236}">
                <a16:creationId xmlns:a16="http://schemas.microsoft.com/office/drawing/2014/main" id="{B2639EED-8EDC-7E42-B093-85C009C82E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2" r="4" b="4"/>
          <a:stretch/>
        </p:blipFill>
        <p:spPr bwMode="auto">
          <a:xfrm>
            <a:off x="-3" y="170174"/>
            <a:ext cx="3013876" cy="2054723"/>
          </a:xfrm>
          <a:prstGeom prst="rect">
            <a:avLst/>
          </a:prstGeom>
          <a:extLst>
            <a:ext uri="{909E8E84-426E-40DD-AFC4-6F175D3DCCD1}">
              <a14:hiddenFill xmlns:a14="http://schemas.microsoft.com/office/drawing/2010/main">
                <a:solidFill>
                  <a:srgbClr val="FFFFFF"/>
                </a:solidFill>
              </a14:hiddenFill>
            </a:ext>
          </a:extLst>
        </p:spPr>
      </p:pic>
      <p:pic>
        <p:nvPicPr>
          <p:cNvPr id="8" name="Picture 22">
            <a:extLst>
              <a:ext uri="{FF2B5EF4-FFF2-40B4-BE49-F238E27FC236}">
                <a16:creationId xmlns:a16="http://schemas.microsoft.com/office/drawing/2014/main" id="{FA934085-D2E4-9046-8930-4897F9FF0F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5" r="1" b="1"/>
          <a:stretch/>
        </p:blipFill>
        <p:spPr bwMode="auto">
          <a:xfrm>
            <a:off x="3190841" y="170174"/>
            <a:ext cx="2998757" cy="20547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a:extLst>
              <a:ext uri="{FF2B5EF4-FFF2-40B4-BE49-F238E27FC236}">
                <a16:creationId xmlns:a16="http://schemas.microsoft.com/office/drawing/2014/main" id="{7173C9A4-F375-0F49-B301-EDE267C153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5" r="5" b="5"/>
          <a:stretch/>
        </p:blipFill>
        <p:spPr bwMode="auto">
          <a:xfrm>
            <a:off x="20" y="2396614"/>
            <a:ext cx="3013855" cy="20608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0">
            <a:extLst>
              <a:ext uri="{FF2B5EF4-FFF2-40B4-BE49-F238E27FC236}">
                <a16:creationId xmlns:a16="http://schemas.microsoft.com/office/drawing/2014/main" id="{7585AEFD-C2C8-1342-BB89-5682255D09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06" r="415" b="3"/>
          <a:stretch/>
        </p:blipFill>
        <p:spPr bwMode="auto">
          <a:xfrm>
            <a:off x="3190842" y="2396614"/>
            <a:ext cx="2998756" cy="2060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6">
            <a:extLst>
              <a:ext uri="{FF2B5EF4-FFF2-40B4-BE49-F238E27FC236}">
                <a16:creationId xmlns:a16="http://schemas.microsoft.com/office/drawing/2014/main" id="{29AE05A5-DF6B-1C46-A8D2-5E3C3C576D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868" r="4" b="4546"/>
          <a:stretch/>
        </p:blipFill>
        <p:spPr bwMode="auto">
          <a:xfrm>
            <a:off x="-1" y="4629235"/>
            <a:ext cx="3013875" cy="16819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a:extLst>
              <a:ext uri="{FF2B5EF4-FFF2-40B4-BE49-F238E27FC236}">
                <a16:creationId xmlns:a16="http://schemas.microsoft.com/office/drawing/2014/main" id="{85608FF4-A612-984C-8317-05989FEAEE3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4555" r="1" b="4450"/>
          <a:stretch/>
        </p:blipFill>
        <p:spPr bwMode="auto">
          <a:xfrm>
            <a:off x="3190842" y="4629235"/>
            <a:ext cx="2998756" cy="16819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29E5E4F-59CF-A341-843D-A3BDCD414BA2}"/>
              </a:ext>
            </a:extLst>
          </p:cNvPr>
          <p:cNvSpPr>
            <a:spLocks noGrp="1"/>
          </p:cNvSpPr>
          <p:nvPr>
            <p:ph idx="1"/>
          </p:nvPr>
        </p:nvSpPr>
        <p:spPr>
          <a:xfrm>
            <a:off x="6567955" y="2412009"/>
            <a:ext cx="4785837" cy="3713895"/>
          </a:xfrm>
        </p:spPr>
        <p:txBody>
          <a:bodyPr>
            <a:normAutofit/>
          </a:bodyPr>
          <a:lstStyle/>
          <a:p>
            <a:pPr marL="285750" indent="-285750"/>
            <a:r>
              <a:rPr lang="en-US" sz="2000" dirty="0"/>
              <a:t>Understanding how additional weights adds to portfolio returns</a:t>
            </a:r>
          </a:p>
          <a:p>
            <a:pPr marL="285750" indent="-285750"/>
            <a:r>
              <a:rPr lang="en-US" sz="2000" dirty="0"/>
              <a:t>As you can see TSLA has a large effect on the returns which also makes every other position have less of an effect on return</a:t>
            </a:r>
          </a:p>
          <a:p>
            <a:pPr marL="285750" indent="-285750"/>
            <a:r>
              <a:rPr lang="en-US" sz="2000" dirty="0"/>
              <a:t>Though other positions still have an effect on return</a:t>
            </a:r>
          </a:p>
          <a:p>
            <a:endParaRPr lang="en-US" sz="2000" dirty="0"/>
          </a:p>
        </p:txBody>
      </p:sp>
    </p:spTree>
    <p:extLst>
      <p:ext uri="{BB962C8B-B14F-4D97-AF65-F5344CB8AC3E}">
        <p14:creationId xmlns:p14="http://schemas.microsoft.com/office/powerpoint/2010/main" val="2071455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DD233-DD15-C840-878F-799608F85BDC}"/>
              </a:ext>
            </a:extLst>
          </p:cNvPr>
          <p:cNvSpPr>
            <a:spLocks noGrp="1"/>
          </p:cNvSpPr>
          <p:nvPr>
            <p:ph type="title"/>
          </p:nvPr>
        </p:nvSpPr>
        <p:spPr>
          <a:xfrm>
            <a:off x="6567955" y="543070"/>
            <a:ext cx="4785837" cy="1681825"/>
          </a:xfrm>
        </p:spPr>
        <p:txBody>
          <a:bodyPr>
            <a:normAutofit/>
          </a:bodyPr>
          <a:lstStyle/>
          <a:p>
            <a:r>
              <a:rPr lang="en-US" sz="4000"/>
              <a:t>Individual Effects on Volatility</a:t>
            </a:r>
          </a:p>
        </p:txBody>
      </p:sp>
      <p:pic>
        <p:nvPicPr>
          <p:cNvPr id="9" name="Picture 8">
            <a:extLst>
              <a:ext uri="{FF2B5EF4-FFF2-40B4-BE49-F238E27FC236}">
                <a16:creationId xmlns:a16="http://schemas.microsoft.com/office/drawing/2014/main" id="{C5E4E6E5-D645-1546-A644-1907A22A5AF0}"/>
              </a:ext>
            </a:extLst>
          </p:cNvPr>
          <p:cNvPicPr>
            <a:picLocks noChangeAspect="1"/>
          </p:cNvPicPr>
          <p:nvPr/>
        </p:nvPicPr>
        <p:blipFill rotWithShape="1">
          <a:blip r:embed="rId2"/>
          <a:srcRect t="1552" r="4" b="4"/>
          <a:stretch/>
        </p:blipFill>
        <p:spPr>
          <a:xfrm>
            <a:off x="-3" y="170174"/>
            <a:ext cx="3013876" cy="2054723"/>
          </a:xfrm>
          <a:prstGeom prst="rect">
            <a:avLst/>
          </a:prstGeom>
        </p:spPr>
      </p:pic>
      <p:pic>
        <p:nvPicPr>
          <p:cNvPr id="5" name="Picture 4">
            <a:extLst>
              <a:ext uri="{FF2B5EF4-FFF2-40B4-BE49-F238E27FC236}">
                <a16:creationId xmlns:a16="http://schemas.microsoft.com/office/drawing/2014/main" id="{E0D180A8-A298-984D-B69D-AD3192830BF0}"/>
              </a:ext>
            </a:extLst>
          </p:cNvPr>
          <p:cNvPicPr>
            <a:picLocks noChangeAspect="1"/>
          </p:cNvPicPr>
          <p:nvPr/>
        </p:nvPicPr>
        <p:blipFill rotWithShape="1">
          <a:blip r:embed="rId3"/>
          <a:srcRect t="1055" r="1" b="1"/>
          <a:stretch/>
        </p:blipFill>
        <p:spPr>
          <a:xfrm>
            <a:off x="3190841" y="170174"/>
            <a:ext cx="2998757" cy="2054723"/>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51C985ED-ADDC-5B46-B0E9-0B5009D94AF8}"/>
              </a:ext>
            </a:extLst>
          </p:cNvPr>
          <p:cNvPicPr>
            <a:picLocks noChangeAspect="1"/>
          </p:cNvPicPr>
          <p:nvPr/>
        </p:nvPicPr>
        <p:blipFill rotWithShape="1">
          <a:blip r:embed="rId4"/>
          <a:srcRect t="1255" r="5" b="5"/>
          <a:stretch/>
        </p:blipFill>
        <p:spPr>
          <a:xfrm>
            <a:off x="20" y="2396614"/>
            <a:ext cx="3013855" cy="2060899"/>
          </a:xfrm>
          <a:prstGeom prst="rect">
            <a:avLst/>
          </a:prstGeom>
        </p:spPr>
      </p:pic>
      <p:pic>
        <p:nvPicPr>
          <p:cNvPr id="7" name="Picture 6" descr="Chart&#10;&#10;Description automatically generated with low confidence">
            <a:extLst>
              <a:ext uri="{FF2B5EF4-FFF2-40B4-BE49-F238E27FC236}">
                <a16:creationId xmlns:a16="http://schemas.microsoft.com/office/drawing/2014/main" id="{CEBAFB93-5411-1848-AF6E-2C92D62244B4}"/>
              </a:ext>
            </a:extLst>
          </p:cNvPr>
          <p:cNvPicPr>
            <a:picLocks noChangeAspect="1"/>
          </p:cNvPicPr>
          <p:nvPr/>
        </p:nvPicPr>
        <p:blipFill rotWithShape="1">
          <a:blip r:embed="rId5"/>
          <a:srcRect t="758" r="1" b="1"/>
          <a:stretch/>
        </p:blipFill>
        <p:spPr>
          <a:xfrm>
            <a:off x="3190842" y="2396614"/>
            <a:ext cx="2998756" cy="2060899"/>
          </a:xfrm>
          <a:prstGeom prst="rect">
            <a:avLst/>
          </a:prstGeom>
        </p:spPr>
      </p:pic>
      <p:pic>
        <p:nvPicPr>
          <p:cNvPr id="8" name="Picture 7">
            <a:extLst>
              <a:ext uri="{FF2B5EF4-FFF2-40B4-BE49-F238E27FC236}">
                <a16:creationId xmlns:a16="http://schemas.microsoft.com/office/drawing/2014/main" id="{8E042DBA-0816-0948-BBBC-D27853EEA1F1}"/>
              </a:ext>
            </a:extLst>
          </p:cNvPr>
          <p:cNvPicPr>
            <a:picLocks noChangeAspect="1"/>
          </p:cNvPicPr>
          <p:nvPr/>
        </p:nvPicPr>
        <p:blipFill rotWithShape="1">
          <a:blip r:embed="rId6"/>
          <a:srcRect t="19410" r="4" b="4"/>
          <a:stretch/>
        </p:blipFill>
        <p:spPr>
          <a:xfrm>
            <a:off x="-1" y="4629235"/>
            <a:ext cx="3013875" cy="1681992"/>
          </a:xfrm>
          <a:prstGeom prst="rect">
            <a:avLst/>
          </a:prstGeom>
        </p:spPr>
      </p:pic>
      <p:pic>
        <p:nvPicPr>
          <p:cNvPr id="4" name="Picture 3" descr="Diagram&#10;&#10;Description automatically generated with low confidence">
            <a:extLst>
              <a:ext uri="{FF2B5EF4-FFF2-40B4-BE49-F238E27FC236}">
                <a16:creationId xmlns:a16="http://schemas.microsoft.com/office/drawing/2014/main" id="{9C4333CC-A162-DC41-972B-49065200B9B2}"/>
              </a:ext>
            </a:extLst>
          </p:cNvPr>
          <p:cNvPicPr>
            <a:picLocks noChangeAspect="1"/>
          </p:cNvPicPr>
          <p:nvPr/>
        </p:nvPicPr>
        <p:blipFill rotWithShape="1">
          <a:blip r:embed="rId7"/>
          <a:srcRect t="18984" r="1" b="21"/>
          <a:stretch/>
        </p:blipFill>
        <p:spPr>
          <a:xfrm>
            <a:off x="3190842" y="4629235"/>
            <a:ext cx="2998756" cy="1681992"/>
          </a:xfrm>
          <a:prstGeom prst="rect">
            <a:avLst/>
          </a:prstGeom>
        </p:spPr>
      </p:pic>
      <p:sp>
        <p:nvSpPr>
          <p:cNvPr id="3" name="Content Placeholder 2">
            <a:extLst>
              <a:ext uri="{FF2B5EF4-FFF2-40B4-BE49-F238E27FC236}">
                <a16:creationId xmlns:a16="http://schemas.microsoft.com/office/drawing/2014/main" id="{0D315E1D-A747-724E-AA0E-78AC53A1CEF3}"/>
              </a:ext>
            </a:extLst>
          </p:cNvPr>
          <p:cNvSpPr>
            <a:spLocks noGrp="1"/>
          </p:cNvSpPr>
          <p:nvPr>
            <p:ph idx="1"/>
          </p:nvPr>
        </p:nvSpPr>
        <p:spPr>
          <a:xfrm>
            <a:off x="6567955" y="2412009"/>
            <a:ext cx="4785837" cy="3713895"/>
          </a:xfrm>
        </p:spPr>
        <p:txBody>
          <a:bodyPr>
            <a:normAutofit/>
          </a:bodyPr>
          <a:lstStyle/>
          <a:p>
            <a:r>
              <a:rPr lang="en-US" sz="2000" dirty="0"/>
              <a:t>Similarly, to returns you want to see how much additional positions will add to total volatility</a:t>
            </a:r>
          </a:p>
          <a:p>
            <a:r>
              <a:rPr lang="en-US" sz="2000" dirty="0"/>
              <a:t>Obviously if you add more TSLA to your portfolio overall risk will increase and you’ll want to find the optimal risky portfolio, which is the Sharpe Ratio or Treynor Ratio</a:t>
            </a:r>
          </a:p>
        </p:txBody>
      </p:sp>
    </p:spTree>
    <p:extLst>
      <p:ext uri="{BB962C8B-B14F-4D97-AF65-F5344CB8AC3E}">
        <p14:creationId xmlns:p14="http://schemas.microsoft.com/office/powerpoint/2010/main" val="1681024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4A123-1AFF-B342-8D81-BE518386D12D}"/>
              </a:ext>
            </a:extLst>
          </p:cNvPr>
          <p:cNvSpPr>
            <a:spLocks noGrp="1"/>
          </p:cNvSpPr>
          <p:nvPr>
            <p:ph type="title"/>
          </p:nvPr>
        </p:nvSpPr>
        <p:spPr>
          <a:xfrm>
            <a:off x="6567955" y="543070"/>
            <a:ext cx="4785837" cy="1681825"/>
          </a:xfrm>
        </p:spPr>
        <p:txBody>
          <a:bodyPr>
            <a:normAutofit/>
          </a:bodyPr>
          <a:lstStyle/>
          <a:p>
            <a:r>
              <a:rPr lang="en-US" sz="4000"/>
              <a:t>Individual Effects on Volatility</a:t>
            </a:r>
          </a:p>
        </p:txBody>
      </p:sp>
      <p:pic>
        <p:nvPicPr>
          <p:cNvPr id="8" name="Picture 7">
            <a:extLst>
              <a:ext uri="{FF2B5EF4-FFF2-40B4-BE49-F238E27FC236}">
                <a16:creationId xmlns:a16="http://schemas.microsoft.com/office/drawing/2014/main" id="{154DE312-F873-3D47-B94F-14B34FA09F25}"/>
              </a:ext>
            </a:extLst>
          </p:cNvPr>
          <p:cNvPicPr>
            <a:picLocks noChangeAspect="1"/>
          </p:cNvPicPr>
          <p:nvPr/>
        </p:nvPicPr>
        <p:blipFill rotWithShape="1">
          <a:blip r:embed="rId2"/>
          <a:srcRect t="1552" r="4" b="4"/>
          <a:stretch/>
        </p:blipFill>
        <p:spPr>
          <a:xfrm>
            <a:off x="-3" y="170174"/>
            <a:ext cx="3013876" cy="2054723"/>
          </a:xfrm>
          <a:prstGeom prst="rect">
            <a:avLst/>
          </a:prstGeom>
        </p:spPr>
      </p:pic>
      <p:pic>
        <p:nvPicPr>
          <p:cNvPr id="4" name="Picture 3" descr="Chart&#10;&#10;Description automatically generated with medium confidence">
            <a:extLst>
              <a:ext uri="{FF2B5EF4-FFF2-40B4-BE49-F238E27FC236}">
                <a16:creationId xmlns:a16="http://schemas.microsoft.com/office/drawing/2014/main" id="{B5F0B4DE-255F-F04A-931C-EC812A32FB46}"/>
              </a:ext>
            </a:extLst>
          </p:cNvPr>
          <p:cNvPicPr>
            <a:picLocks noChangeAspect="1"/>
          </p:cNvPicPr>
          <p:nvPr/>
        </p:nvPicPr>
        <p:blipFill rotWithShape="1">
          <a:blip r:embed="rId3"/>
          <a:srcRect t="1055" r="1" b="1"/>
          <a:stretch/>
        </p:blipFill>
        <p:spPr>
          <a:xfrm>
            <a:off x="3190841" y="170174"/>
            <a:ext cx="2998757" cy="2054723"/>
          </a:xfrm>
          <a:prstGeom prst="rect">
            <a:avLst/>
          </a:prstGeom>
        </p:spPr>
      </p:pic>
      <p:pic>
        <p:nvPicPr>
          <p:cNvPr id="9" name="Picture 8">
            <a:extLst>
              <a:ext uri="{FF2B5EF4-FFF2-40B4-BE49-F238E27FC236}">
                <a16:creationId xmlns:a16="http://schemas.microsoft.com/office/drawing/2014/main" id="{84A31E6F-09DD-F247-A52E-698DC19FDB7E}"/>
              </a:ext>
            </a:extLst>
          </p:cNvPr>
          <p:cNvPicPr>
            <a:picLocks noChangeAspect="1"/>
          </p:cNvPicPr>
          <p:nvPr/>
        </p:nvPicPr>
        <p:blipFill rotWithShape="1">
          <a:blip r:embed="rId4"/>
          <a:srcRect t="1255" r="5" b="5"/>
          <a:stretch/>
        </p:blipFill>
        <p:spPr>
          <a:xfrm>
            <a:off x="20" y="2396614"/>
            <a:ext cx="3013855" cy="2060899"/>
          </a:xfrm>
          <a:prstGeom prst="rect">
            <a:avLst/>
          </a:prstGeom>
        </p:spPr>
      </p:pic>
      <p:pic>
        <p:nvPicPr>
          <p:cNvPr id="6" name="Picture 5">
            <a:extLst>
              <a:ext uri="{FF2B5EF4-FFF2-40B4-BE49-F238E27FC236}">
                <a16:creationId xmlns:a16="http://schemas.microsoft.com/office/drawing/2014/main" id="{E67D0366-0A75-9A4C-AF14-263A8A78C38F}"/>
              </a:ext>
            </a:extLst>
          </p:cNvPr>
          <p:cNvPicPr>
            <a:picLocks noChangeAspect="1"/>
          </p:cNvPicPr>
          <p:nvPr/>
        </p:nvPicPr>
        <p:blipFill rotWithShape="1">
          <a:blip r:embed="rId5"/>
          <a:srcRect l="1108" r="313" b="3"/>
          <a:stretch/>
        </p:blipFill>
        <p:spPr>
          <a:xfrm>
            <a:off x="3190842" y="2396614"/>
            <a:ext cx="2998756" cy="2060899"/>
          </a:xfrm>
          <a:prstGeom prst="rect">
            <a:avLst/>
          </a:prstGeom>
        </p:spPr>
      </p:pic>
      <p:pic>
        <p:nvPicPr>
          <p:cNvPr id="5" name="Picture 4">
            <a:extLst>
              <a:ext uri="{FF2B5EF4-FFF2-40B4-BE49-F238E27FC236}">
                <a16:creationId xmlns:a16="http://schemas.microsoft.com/office/drawing/2014/main" id="{B3D81EE3-1B31-5C49-BEB6-F4F37D671CBD}"/>
              </a:ext>
            </a:extLst>
          </p:cNvPr>
          <p:cNvPicPr>
            <a:picLocks noChangeAspect="1"/>
          </p:cNvPicPr>
          <p:nvPr/>
        </p:nvPicPr>
        <p:blipFill rotWithShape="1">
          <a:blip r:embed="rId6"/>
          <a:srcRect t="19281" r="4" b="133"/>
          <a:stretch/>
        </p:blipFill>
        <p:spPr>
          <a:xfrm>
            <a:off x="-1" y="4629235"/>
            <a:ext cx="3013875" cy="1681992"/>
          </a:xfrm>
          <a:prstGeom prst="rect">
            <a:avLst/>
          </a:prstGeom>
        </p:spPr>
      </p:pic>
      <p:pic>
        <p:nvPicPr>
          <p:cNvPr id="7" name="Picture 6">
            <a:extLst>
              <a:ext uri="{FF2B5EF4-FFF2-40B4-BE49-F238E27FC236}">
                <a16:creationId xmlns:a16="http://schemas.microsoft.com/office/drawing/2014/main" id="{5A2CE347-6DB9-844F-BE05-588D6563B820}"/>
              </a:ext>
            </a:extLst>
          </p:cNvPr>
          <p:cNvPicPr>
            <a:picLocks noChangeAspect="1"/>
          </p:cNvPicPr>
          <p:nvPr/>
        </p:nvPicPr>
        <p:blipFill rotWithShape="1">
          <a:blip r:embed="rId7"/>
          <a:srcRect t="19004" r="1" b="1"/>
          <a:stretch/>
        </p:blipFill>
        <p:spPr>
          <a:xfrm>
            <a:off x="3190842" y="4629235"/>
            <a:ext cx="2998756" cy="1681992"/>
          </a:xfrm>
          <a:prstGeom prst="rect">
            <a:avLst/>
          </a:prstGeom>
        </p:spPr>
      </p:pic>
      <p:sp>
        <p:nvSpPr>
          <p:cNvPr id="3" name="Content Placeholder 2">
            <a:extLst>
              <a:ext uri="{FF2B5EF4-FFF2-40B4-BE49-F238E27FC236}">
                <a16:creationId xmlns:a16="http://schemas.microsoft.com/office/drawing/2014/main" id="{4618BD5D-8951-B846-BB60-055EB164BCBE}"/>
              </a:ext>
            </a:extLst>
          </p:cNvPr>
          <p:cNvSpPr>
            <a:spLocks noGrp="1"/>
          </p:cNvSpPr>
          <p:nvPr>
            <p:ph idx="1"/>
          </p:nvPr>
        </p:nvSpPr>
        <p:spPr>
          <a:xfrm>
            <a:off x="6567955" y="2412009"/>
            <a:ext cx="4785837" cy="3713895"/>
          </a:xfrm>
        </p:spPr>
        <p:txBody>
          <a:bodyPr>
            <a:normAutofit/>
          </a:bodyPr>
          <a:lstStyle/>
          <a:p>
            <a:r>
              <a:rPr lang="en-US" sz="2000" dirty="0"/>
              <a:t>Similarly, to returns you want to see how much additional positions will add to total volatility</a:t>
            </a:r>
          </a:p>
          <a:p>
            <a:r>
              <a:rPr lang="en-US" sz="2000" dirty="0"/>
              <a:t>Obviously if you add more TSLA to your portfolio overall risk will increase and you’ll want to find the optimal risky portfolio, which is the Sharpe Ratio or Treynor Ratio</a:t>
            </a:r>
          </a:p>
          <a:p>
            <a:endParaRPr lang="en-US" sz="2000" dirty="0"/>
          </a:p>
        </p:txBody>
      </p:sp>
    </p:spTree>
    <p:extLst>
      <p:ext uri="{BB962C8B-B14F-4D97-AF65-F5344CB8AC3E}">
        <p14:creationId xmlns:p14="http://schemas.microsoft.com/office/powerpoint/2010/main" val="3114281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F5450-21AB-2546-B1AB-9B23BC948BCB}"/>
              </a:ext>
            </a:extLst>
          </p:cNvPr>
          <p:cNvSpPr>
            <a:spLocks noGrp="1"/>
          </p:cNvSpPr>
          <p:nvPr>
            <p:ph type="title"/>
          </p:nvPr>
        </p:nvSpPr>
        <p:spPr>
          <a:xfrm>
            <a:off x="6567955" y="543070"/>
            <a:ext cx="4785837" cy="1681825"/>
          </a:xfrm>
        </p:spPr>
        <p:txBody>
          <a:bodyPr>
            <a:normAutofit/>
          </a:bodyPr>
          <a:lstStyle/>
          <a:p>
            <a:r>
              <a:rPr lang="en-US" sz="4000"/>
              <a:t>Individual Effects on Volatility</a:t>
            </a:r>
          </a:p>
        </p:txBody>
      </p:sp>
      <p:pic>
        <p:nvPicPr>
          <p:cNvPr id="6" name="Picture 5">
            <a:extLst>
              <a:ext uri="{FF2B5EF4-FFF2-40B4-BE49-F238E27FC236}">
                <a16:creationId xmlns:a16="http://schemas.microsoft.com/office/drawing/2014/main" id="{CAF8BD22-89D3-9E45-82C5-B6E015F01B24}"/>
              </a:ext>
            </a:extLst>
          </p:cNvPr>
          <p:cNvPicPr>
            <a:picLocks noChangeAspect="1"/>
          </p:cNvPicPr>
          <p:nvPr/>
        </p:nvPicPr>
        <p:blipFill rotWithShape="1">
          <a:blip r:embed="rId2"/>
          <a:srcRect t="1552" r="4" b="4"/>
          <a:stretch/>
        </p:blipFill>
        <p:spPr>
          <a:xfrm>
            <a:off x="-3" y="170174"/>
            <a:ext cx="3013876" cy="2054723"/>
          </a:xfrm>
          <a:prstGeom prst="rect">
            <a:avLst/>
          </a:prstGeom>
        </p:spPr>
      </p:pic>
      <p:pic>
        <p:nvPicPr>
          <p:cNvPr id="7" name="Picture 6">
            <a:extLst>
              <a:ext uri="{FF2B5EF4-FFF2-40B4-BE49-F238E27FC236}">
                <a16:creationId xmlns:a16="http://schemas.microsoft.com/office/drawing/2014/main" id="{866C7074-7568-E14E-BAC5-3B66BEC0ADDE}"/>
              </a:ext>
            </a:extLst>
          </p:cNvPr>
          <p:cNvPicPr>
            <a:picLocks noChangeAspect="1"/>
          </p:cNvPicPr>
          <p:nvPr/>
        </p:nvPicPr>
        <p:blipFill rotWithShape="1">
          <a:blip r:embed="rId3"/>
          <a:srcRect l="909" r="214"/>
          <a:stretch/>
        </p:blipFill>
        <p:spPr>
          <a:xfrm>
            <a:off x="3190841" y="170174"/>
            <a:ext cx="2998757" cy="2054723"/>
          </a:xfrm>
          <a:prstGeom prst="rect">
            <a:avLst/>
          </a:prstGeom>
        </p:spPr>
      </p:pic>
      <p:pic>
        <p:nvPicPr>
          <p:cNvPr id="5" name="Picture 4">
            <a:extLst>
              <a:ext uri="{FF2B5EF4-FFF2-40B4-BE49-F238E27FC236}">
                <a16:creationId xmlns:a16="http://schemas.microsoft.com/office/drawing/2014/main" id="{0647FCC6-E803-4044-AB76-7B905AAE1171}"/>
              </a:ext>
            </a:extLst>
          </p:cNvPr>
          <p:cNvPicPr>
            <a:picLocks noChangeAspect="1"/>
          </p:cNvPicPr>
          <p:nvPr/>
        </p:nvPicPr>
        <p:blipFill rotWithShape="1">
          <a:blip r:embed="rId4"/>
          <a:srcRect t="1255" r="5" b="5"/>
          <a:stretch/>
        </p:blipFill>
        <p:spPr>
          <a:xfrm>
            <a:off x="20" y="2396614"/>
            <a:ext cx="3013855" cy="2060899"/>
          </a:xfrm>
          <a:prstGeom prst="rect">
            <a:avLst/>
          </a:prstGeom>
        </p:spPr>
      </p:pic>
      <p:pic>
        <p:nvPicPr>
          <p:cNvPr id="4" name="Picture 3">
            <a:extLst>
              <a:ext uri="{FF2B5EF4-FFF2-40B4-BE49-F238E27FC236}">
                <a16:creationId xmlns:a16="http://schemas.microsoft.com/office/drawing/2014/main" id="{291C5F01-010F-B547-A934-EBFE2E8D0D35}"/>
              </a:ext>
            </a:extLst>
          </p:cNvPr>
          <p:cNvPicPr>
            <a:picLocks noChangeAspect="1"/>
          </p:cNvPicPr>
          <p:nvPr/>
        </p:nvPicPr>
        <p:blipFill rotWithShape="1">
          <a:blip r:embed="rId5"/>
          <a:srcRect l="409" r="648" b="2"/>
          <a:stretch/>
        </p:blipFill>
        <p:spPr>
          <a:xfrm>
            <a:off x="3190842" y="2396614"/>
            <a:ext cx="2998756" cy="2060899"/>
          </a:xfrm>
          <a:prstGeom prst="rect">
            <a:avLst/>
          </a:prstGeom>
        </p:spPr>
      </p:pic>
      <p:pic>
        <p:nvPicPr>
          <p:cNvPr id="9" name="Picture 8">
            <a:extLst>
              <a:ext uri="{FF2B5EF4-FFF2-40B4-BE49-F238E27FC236}">
                <a16:creationId xmlns:a16="http://schemas.microsoft.com/office/drawing/2014/main" id="{E5D88B43-95BC-4844-B40C-FBBA4F6E9157}"/>
              </a:ext>
            </a:extLst>
          </p:cNvPr>
          <p:cNvPicPr>
            <a:picLocks noChangeAspect="1"/>
          </p:cNvPicPr>
          <p:nvPr/>
        </p:nvPicPr>
        <p:blipFill rotWithShape="1">
          <a:blip r:embed="rId6"/>
          <a:srcRect t="19410" r="4" b="4"/>
          <a:stretch/>
        </p:blipFill>
        <p:spPr>
          <a:xfrm>
            <a:off x="-1" y="4629235"/>
            <a:ext cx="3013875" cy="1681992"/>
          </a:xfrm>
          <a:prstGeom prst="rect">
            <a:avLst/>
          </a:prstGeom>
        </p:spPr>
      </p:pic>
      <p:pic>
        <p:nvPicPr>
          <p:cNvPr id="8" name="Picture 7">
            <a:extLst>
              <a:ext uri="{FF2B5EF4-FFF2-40B4-BE49-F238E27FC236}">
                <a16:creationId xmlns:a16="http://schemas.microsoft.com/office/drawing/2014/main" id="{6DF5801C-4D33-5945-8513-86366CE651B6}"/>
              </a:ext>
            </a:extLst>
          </p:cNvPr>
          <p:cNvPicPr>
            <a:picLocks noChangeAspect="1"/>
          </p:cNvPicPr>
          <p:nvPr/>
        </p:nvPicPr>
        <p:blipFill rotWithShape="1">
          <a:blip r:embed="rId7"/>
          <a:srcRect t="18933" r="1" b="72"/>
          <a:stretch/>
        </p:blipFill>
        <p:spPr>
          <a:xfrm>
            <a:off x="3190842" y="4629235"/>
            <a:ext cx="2998756" cy="1681992"/>
          </a:xfrm>
          <a:prstGeom prst="rect">
            <a:avLst/>
          </a:prstGeom>
        </p:spPr>
      </p:pic>
      <p:sp>
        <p:nvSpPr>
          <p:cNvPr id="3" name="Content Placeholder 2">
            <a:extLst>
              <a:ext uri="{FF2B5EF4-FFF2-40B4-BE49-F238E27FC236}">
                <a16:creationId xmlns:a16="http://schemas.microsoft.com/office/drawing/2014/main" id="{97B7EBD3-8592-DC4F-8C5A-28A1BF37184B}"/>
              </a:ext>
            </a:extLst>
          </p:cNvPr>
          <p:cNvSpPr>
            <a:spLocks noGrp="1"/>
          </p:cNvSpPr>
          <p:nvPr>
            <p:ph idx="1"/>
          </p:nvPr>
        </p:nvSpPr>
        <p:spPr>
          <a:xfrm>
            <a:off x="6567955" y="2412009"/>
            <a:ext cx="4785837" cy="3713895"/>
          </a:xfrm>
        </p:spPr>
        <p:txBody>
          <a:bodyPr>
            <a:normAutofit/>
          </a:bodyPr>
          <a:lstStyle/>
          <a:p>
            <a:r>
              <a:rPr lang="en-US" sz="2000" dirty="0"/>
              <a:t>Similarly, to returns you want to see how much additional positions will add to total volatility</a:t>
            </a:r>
          </a:p>
          <a:p>
            <a:r>
              <a:rPr lang="en-US" sz="2000" dirty="0"/>
              <a:t>Obviously if you add more TSLA to your portfolio overall risk will increase and you’ll want to find the optimal risky portfolio, which is the Sharpe Ratio or Treynor Ratio</a:t>
            </a:r>
          </a:p>
          <a:p>
            <a:endParaRPr lang="en-US" sz="2000" dirty="0"/>
          </a:p>
        </p:txBody>
      </p:sp>
    </p:spTree>
    <p:extLst>
      <p:ext uri="{BB962C8B-B14F-4D97-AF65-F5344CB8AC3E}">
        <p14:creationId xmlns:p14="http://schemas.microsoft.com/office/powerpoint/2010/main" val="3562331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8993A-C2B9-2D4A-907B-71E7FC70ECBE}"/>
              </a:ext>
            </a:extLst>
          </p:cNvPr>
          <p:cNvSpPr>
            <a:spLocks noGrp="1"/>
          </p:cNvSpPr>
          <p:nvPr>
            <p:ph type="title"/>
          </p:nvPr>
        </p:nvSpPr>
        <p:spPr>
          <a:xfrm>
            <a:off x="6567955" y="543070"/>
            <a:ext cx="4785837" cy="1681825"/>
          </a:xfrm>
        </p:spPr>
        <p:txBody>
          <a:bodyPr>
            <a:normAutofit/>
          </a:bodyPr>
          <a:lstStyle/>
          <a:p>
            <a:r>
              <a:rPr lang="en-US" sz="4000" dirty="0"/>
              <a:t>Individual Effects on Volatility</a:t>
            </a:r>
          </a:p>
        </p:txBody>
      </p:sp>
      <p:pic>
        <p:nvPicPr>
          <p:cNvPr id="8" name="Picture 7">
            <a:extLst>
              <a:ext uri="{FF2B5EF4-FFF2-40B4-BE49-F238E27FC236}">
                <a16:creationId xmlns:a16="http://schemas.microsoft.com/office/drawing/2014/main" id="{FBBEFD70-F097-D949-8C11-4AB1086F0FC0}"/>
              </a:ext>
            </a:extLst>
          </p:cNvPr>
          <p:cNvPicPr>
            <a:picLocks noChangeAspect="1"/>
          </p:cNvPicPr>
          <p:nvPr/>
        </p:nvPicPr>
        <p:blipFill rotWithShape="1">
          <a:blip r:embed="rId2"/>
          <a:srcRect t="1552" r="4" b="4"/>
          <a:stretch/>
        </p:blipFill>
        <p:spPr>
          <a:xfrm>
            <a:off x="-3" y="170174"/>
            <a:ext cx="3013876" cy="2054723"/>
          </a:xfrm>
          <a:prstGeom prst="rect">
            <a:avLst/>
          </a:prstGeom>
        </p:spPr>
      </p:pic>
      <p:pic>
        <p:nvPicPr>
          <p:cNvPr id="11" name="Picture 10">
            <a:extLst>
              <a:ext uri="{FF2B5EF4-FFF2-40B4-BE49-F238E27FC236}">
                <a16:creationId xmlns:a16="http://schemas.microsoft.com/office/drawing/2014/main" id="{C4D2AB0E-32C7-504E-BE82-23026D9DBE1A}"/>
              </a:ext>
            </a:extLst>
          </p:cNvPr>
          <p:cNvPicPr>
            <a:picLocks noChangeAspect="1"/>
          </p:cNvPicPr>
          <p:nvPr/>
        </p:nvPicPr>
        <p:blipFill rotWithShape="1">
          <a:blip r:embed="rId3"/>
          <a:srcRect t="1055" r="1" b="1"/>
          <a:stretch/>
        </p:blipFill>
        <p:spPr>
          <a:xfrm>
            <a:off x="3190841" y="170174"/>
            <a:ext cx="2998757" cy="2054723"/>
          </a:xfrm>
          <a:prstGeom prst="rect">
            <a:avLst/>
          </a:prstGeom>
        </p:spPr>
      </p:pic>
      <p:pic>
        <p:nvPicPr>
          <p:cNvPr id="9" name="Picture 8">
            <a:extLst>
              <a:ext uri="{FF2B5EF4-FFF2-40B4-BE49-F238E27FC236}">
                <a16:creationId xmlns:a16="http://schemas.microsoft.com/office/drawing/2014/main" id="{FF793A52-21F2-A34B-BF12-9943B8ECB171}"/>
              </a:ext>
            </a:extLst>
          </p:cNvPr>
          <p:cNvPicPr>
            <a:picLocks noChangeAspect="1"/>
          </p:cNvPicPr>
          <p:nvPr/>
        </p:nvPicPr>
        <p:blipFill rotWithShape="1">
          <a:blip r:embed="rId4"/>
          <a:srcRect t="1255" r="5" b="5"/>
          <a:stretch/>
        </p:blipFill>
        <p:spPr>
          <a:xfrm>
            <a:off x="20" y="2396614"/>
            <a:ext cx="3013855" cy="2060899"/>
          </a:xfrm>
          <a:prstGeom prst="rect">
            <a:avLst/>
          </a:prstGeom>
        </p:spPr>
      </p:pic>
      <p:pic>
        <p:nvPicPr>
          <p:cNvPr id="7" name="Picture 6">
            <a:extLst>
              <a:ext uri="{FF2B5EF4-FFF2-40B4-BE49-F238E27FC236}">
                <a16:creationId xmlns:a16="http://schemas.microsoft.com/office/drawing/2014/main" id="{5DAAAD0F-1D0F-F842-9D23-246994A60F47}"/>
              </a:ext>
            </a:extLst>
          </p:cNvPr>
          <p:cNvPicPr>
            <a:picLocks noChangeAspect="1"/>
          </p:cNvPicPr>
          <p:nvPr/>
        </p:nvPicPr>
        <p:blipFill rotWithShape="1">
          <a:blip r:embed="rId5"/>
          <a:srcRect t="758" r="1" b="1"/>
          <a:stretch/>
        </p:blipFill>
        <p:spPr>
          <a:xfrm>
            <a:off x="3190842" y="2396614"/>
            <a:ext cx="2998756" cy="2060899"/>
          </a:xfrm>
          <a:prstGeom prst="rect">
            <a:avLst/>
          </a:prstGeom>
        </p:spPr>
      </p:pic>
      <p:pic>
        <p:nvPicPr>
          <p:cNvPr id="6" name="Picture 5">
            <a:extLst>
              <a:ext uri="{FF2B5EF4-FFF2-40B4-BE49-F238E27FC236}">
                <a16:creationId xmlns:a16="http://schemas.microsoft.com/office/drawing/2014/main" id="{D35DFD61-502D-4D49-B074-3FBD3BF173D2}"/>
              </a:ext>
            </a:extLst>
          </p:cNvPr>
          <p:cNvPicPr>
            <a:picLocks noChangeAspect="1"/>
          </p:cNvPicPr>
          <p:nvPr/>
        </p:nvPicPr>
        <p:blipFill rotWithShape="1">
          <a:blip r:embed="rId6"/>
          <a:srcRect t="19401" r="4" b="12"/>
          <a:stretch/>
        </p:blipFill>
        <p:spPr>
          <a:xfrm>
            <a:off x="-1" y="4629235"/>
            <a:ext cx="3013875" cy="1681992"/>
          </a:xfrm>
          <a:prstGeom prst="rect">
            <a:avLst/>
          </a:prstGeom>
        </p:spPr>
      </p:pic>
      <p:pic>
        <p:nvPicPr>
          <p:cNvPr id="10" name="Picture 9">
            <a:extLst>
              <a:ext uri="{FF2B5EF4-FFF2-40B4-BE49-F238E27FC236}">
                <a16:creationId xmlns:a16="http://schemas.microsoft.com/office/drawing/2014/main" id="{D8BDF847-4DFE-B242-B05C-02968AB4C3D8}"/>
              </a:ext>
            </a:extLst>
          </p:cNvPr>
          <p:cNvPicPr>
            <a:picLocks noChangeAspect="1"/>
          </p:cNvPicPr>
          <p:nvPr/>
        </p:nvPicPr>
        <p:blipFill rotWithShape="1">
          <a:blip r:embed="rId7"/>
          <a:srcRect t="18996" r="1" b="9"/>
          <a:stretch/>
        </p:blipFill>
        <p:spPr>
          <a:xfrm>
            <a:off x="3190842" y="4629235"/>
            <a:ext cx="2998756" cy="1681992"/>
          </a:xfrm>
          <a:prstGeom prst="rect">
            <a:avLst/>
          </a:prstGeom>
        </p:spPr>
      </p:pic>
      <p:sp>
        <p:nvSpPr>
          <p:cNvPr id="3" name="Content Placeholder 2">
            <a:extLst>
              <a:ext uri="{FF2B5EF4-FFF2-40B4-BE49-F238E27FC236}">
                <a16:creationId xmlns:a16="http://schemas.microsoft.com/office/drawing/2014/main" id="{2C05BC6C-4372-A44D-AFF6-1C4F02F264C3}"/>
              </a:ext>
            </a:extLst>
          </p:cNvPr>
          <p:cNvSpPr>
            <a:spLocks noGrp="1"/>
          </p:cNvSpPr>
          <p:nvPr>
            <p:ph idx="1"/>
          </p:nvPr>
        </p:nvSpPr>
        <p:spPr>
          <a:xfrm>
            <a:off x="6567955" y="2412009"/>
            <a:ext cx="4785837" cy="3713895"/>
          </a:xfrm>
        </p:spPr>
        <p:txBody>
          <a:bodyPr>
            <a:normAutofit/>
          </a:bodyPr>
          <a:lstStyle/>
          <a:p>
            <a:r>
              <a:rPr lang="en-US" sz="2000" dirty="0"/>
              <a:t>Similarly, to returns you want to see how much additional positions will add to total volatility</a:t>
            </a:r>
          </a:p>
          <a:p>
            <a:r>
              <a:rPr lang="en-US" sz="2000" dirty="0"/>
              <a:t>Obviously if you add more TSLA to your portfolio overall risk will increase and you’ll want to find the optimal risky portfolio, which is the Sharpe Ratio or Treynor Ratio</a:t>
            </a:r>
          </a:p>
          <a:p>
            <a:endParaRPr lang="en-US" sz="2000" dirty="0"/>
          </a:p>
        </p:txBody>
      </p:sp>
    </p:spTree>
    <p:extLst>
      <p:ext uri="{BB962C8B-B14F-4D97-AF65-F5344CB8AC3E}">
        <p14:creationId xmlns:p14="http://schemas.microsoft.com/office/powerpoint/2010/main" val="748585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765B5-8AD7-2B44-BE58-502D6754ACA7}"/>
              </a:ext>
            </a:extLst>
          </p:cNvPr>
          <p:cNvSpPr>
            <a:spLocks noGrp="1"/>
          </p:cNvSpPr>
          <p:nvPr>
            <p:ph type="title"/>
          </p:nvPr>
        </p:nvSpPr>
        <p:spPr>
          <a:xfrm>
            <a:off x="7390833" y="681037"/>
            <a:ext cx="4090777" cy="1788811"/>
          </a:xfrm>
        </p:spPr>
        <p:txBody>
          <a:bodyPr>
            <a:normAutofit/>
          </a:bodyPr>
          <a:lstStyle/>
          <a:p>
            <a:r>
              <a:rPr lang="en-US" sz="4000" dirty="0"/>
              <a:t>Individual Effects on Volatility</a:t>
            </a:r>
          </a:p>
        </p:txBody>
      </p:sp>
      <p:sp>
        <p:nvSpPr>
          <p:cNvPr id="13" name="Rounded Rectangle 28">
            <a:extLst>
              <a:ext uri="{FF2B5EF4-FFF2-40B4-BE49-F238E27FC236}">
                <a16:creationId xmlns:a16="http://schemas.microsoft.com/office/drawing/2014/main" id="{E4D63AEB-01ED-4B67-A163-4F509656D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1" y="640091"/>
            <a:ext cx="6266120"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4DAC392-BB0B-1945-8871-5050909E9241}"/>
              </a:ext>
            </a:extLst>
          </p:cNvPr>
          <p:cNvPicPr>
            <a:picLocks noChangeAspect="1"/>
          </p:cNvPicPr>
          <p:nvPr/>
        </p:nvPicPr>
        <p:blipFill rotWithShape="1">
          <a:blip r:embed="rId2"/>
          <a:srcRect l="12031" r="11368" b="1"/>
          <a:stretch/>
        </p:blipFill>
        <p:spPr>
          <a:xfrm>
            <a:off x="815807" y="804672"/>
            <a:ext cx="5934456" cy="5248656"/>
          </a:xfrm>
          <a:prstGeom prst="rect">
            <a:avLst/>
          </a:prstGeom>
          <a:effectLst/>
        </p:spPr>
      </p:pic>
      <p:sp>
        <p:nvSpPr>
          <p:cNvPr id="15" name="Content Placeholder 7">
            <a:extLst>
              <a:ext uri="{FF2B5EF4-FFF2-40B4-BE49-F238E27FC236}">
                <a16:creationId xmlns:a16="http://schemas.microsoft.com/office/drawing/2014/main" id="{57F4FAD8-1EB9-4C0A-AF8F-8F6673311256}"/>
              </a:ext>
            </a:extLst>
          </p:cNvPr>
          <p:cNvSpPr>
            <a:spLocks noGrp="1"/>
          </p:cNvSpPr>
          <p:nvPr>
            <p:ph idx="1"/>
          </p:nvPr>
        </p:nvSpPr>
        <p:spPr>
          <a:xfrm>
            <a:off x="7390833" y="2630161"/>
            <a:ext cx="4090778" cy="3546801"/>
          </a:xfrm>
        </p:spPr>
        <p:txBody>
          <a:bodyPr>
            <a:normAutofit/>
          </a:bodyPr>
          <a:lstStyle/>
          <a:p>
            <a:r>
              <a:rPr lang="en-US" sz="2000" dirty="0"/>
              <a:t>Similarly, to returns you want to see how much additional positions will add to total volatility</a:t>
            </a:r>
          </a:p>
          <a:p>
            <a:r>
              <a:rPr lang="en-US" sz="2000" dirty="0"/>
              <a:t>Obviously if you add more TSLA to your portfolio overall risk will increase and you’ll want to find the optimal risky portfolio, which is the Sharpe Ratio or Treynor Ratio</a:t>
            </a:r>
          </a:p>
          <a:p>
            <a:endParaRPr lang="en-US" sz="2000" dirty="0"/>
          </a:p>
        </p:txBody>
      </p:sp>
    </p:spTree>
    <p:extLst>
      <p:ext uri="{BB962C8B-B14F-4D97-AF65-F5344CB8AC3E}">
        <p14:creationId xmlns:p14="http://schemas.microsoft.com/office/powerpoint/2010/main" val="1141390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71F52-FE73-B048-99DF-593F18B46EAA}"/>
              </a:ext>
            </a:extLst>
          </p:cNvPr>
          <p:cNvSpPr>
            <a:spLocks noGrp="1"/>
          </p:cNvSpPr>
          <p:nvPr>
            <p:ph type="title"/>
          </p:nvPr>
        </p:nvSpPr>
        <p:spPr>
          <a:xfrm>
            <a:off x="1366160" y="4376508"/>
            <a:ext cx="9623404" cy="1257202"/>
          </a:xfrm>
        </p:spPr>
        <p:txBody>
          <a:bodyPr vert="horz" lIns="91440" tIns="45720" rIns="91440" bIns="45720" rtlCol="0" anchor="b">
            <a:normAutofit/>
          </a:bodyPr>
          <a:lstStyle/>
          <a:p>
            <a:r>
              <a:rPr lang="en-US" sz="4100"/>
              <a:t>Constructing a Portfolio With Only Positive Effects on the Portfolio Sharpe Ratio</a:t>
            </a:r>
          </a:p>
        </p:txBody>
      </p:sp>
      <p:sp>
        <p:nvSpPr>
          <p:cNvPr id="73" name="Rectangle 72">
            <a:extLst>
              <a:ext uri="{FF2B5EF4-FFF2-40B4-BE49-F238E27FC236}">
                <a16:creationId xmlns:a16="http://schemas.microsoft.com/office/drawing/2014/main" id="{EF5FE77B-EA4C-4573-8509-E577DCA8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a:extLst>
              <a:ext uri="{FF2B5EF4-FFF2-40B4-BE49-F238E27FC236}">
                <a16:creationId xmlns:a16="http://schemas.microsoft.com/office/drawing/2014/main" id="{EBECC4F0-3D05-844C-8469-95A1957EA5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1593" y="891540"/>
            <a:ext cx="4138049" cy="3217333"/>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A5BF8832-B3AD-EC45-BBE4-32E1720F32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778031" y="891540"/>
            <a:ext cx="4219452" cy="3217333"/>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18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B9361-46A2-D74E-9506-F46D588B52E3}"/>
              </a:ext>
            </a:extLst>
          </p:cNvPr>
          <p:cNvSpPr>
            <a:spLocks noGrp="1"/>
          </p:cNvSpPr>
          <p:nvPr>
            <p:ph type="title"/>
          </p:nvPr>
        </p:nvSpPr>
        <p:spPr>
          <a:xfrm>
            <a:off x="1366160" y="4376508"/>
            <a:ext cx="9623404" cy="1257202"/>
          </a:xfrm>
        </p:spPr>
        <p:txBody>
          <a:bodyPr vert="horz" lIns="91440" tIns="45720" rIns="91440" bIns="45720" rtlCol="0" anchor="b">
            <a:normAutofit/>
          </a:bodyPr>
          <a:lstStyle/>
          <a:p>
            <a:r>
              <a:rPr lang="en-US" sz="4100" dirty="0"/>
              <a:t>Portfolios with Value Stocks Only </a:t>
            </a:r>
            <a:br>
              <a:rPr lang="en-US" sz="4100" dirty="0"/>
            </a:br>
            <a:r>
              <a:rPr lang="en-US" sz="4100" dirty="0"/>
              <a:t>(VTV for Reference)</a:t>
            </a:r>
          </a:p>
        </p:txBody>
      </p:sp>
      <p:sp>
        <p:nvSpPr>
          <p:cNvPr id="74" name="Rectangle 73">
            <a:extLst>
              <a:ext uri="{FF2B5EF4-FFF2-40B4-BE49-F238E27FC236}">
                <a16:creationId xmlns:a16="http://schemas.microsoft.com/office/drawing/2014/main" id="{3C012B17-4DEF-423C-B283-17831FBF5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a:extLst>
              <a:ext uri="{FF2B5EF4-FFF2-40B4-BE49-F238E27FC236}">
                <a16:creationId xmlns:a16="http://schemas.microsoft.com/office/drawing/2014/main" id="{3F203040-CBC0-1041-97B5-CA270BCBB8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27916" y="1292786"/>
            <a:ext cx="3105904" cy="2414840"/>
          </a:xfrm>
          <a:prstGeom prst="rect">
            <a:avLst/>
          </a:prstGeom>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C16719B-FB6D-CD43-92A9-930E0D92F1D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50954" y="1292785"/>
            <a:ext cx="3105904" cy="2414840"/>
          </a:xfrm>
          <a:prstGeom prst="rect">
            <a:avLst/>
          </a:prstGeom>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2A7B209-4E75-C944-9CA5-18E0D1430C4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8178592" y="1309994"/>
            <a:ext cx="3121869" cy="2380425"/>
          </a:xfrm>
          <a:prstGeom prst="rect">
            <a:avLst/>
          </a:prstGeom>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D22A22-0B6F-344A-9092-B8E2A030A37A}"/>
              </a:ext>
            </a:extLst>
          </p:cNvPr>
          <p:cNvSpPr txBox="1"/>
          <p:nvPr/>
        </p:nvSpPr>
        <p:spPr>
          <a:xfrm>
            <a:off x="722376" y="887893"/>
            <a:ext cx="12187952" cy="369332"/>
          </a:xfrm>
          <a:prstGeom prst="rect">
            <a:avLst/>
          </a:prstGeom>
          <a:noFill/>
        </p:spPr>
        <p:txBody>
          <a:bodyPr wrap="none" rtlCol="0">
            <a:spAutoFit/>
          </a:bodyPr>
          <a:lstStyle/>
          <a:p>
            <a:r>
              <a:rPr lang="en-US" dirty="0"/>
              <a:t>Sharpe Ratios: 	  2.02			                 1.07			              2.56		  	</a:t>
            </a:r>
          </a:p>
        </p:txBody>
      </p:sp>
    </p:spTree>
    <p:extLst>
      <p:ext uri="{BB962C8B-B14F-4D97-AF65-F5344CB8AC3E}">
        <p14:creationId xmlns:p14="http://schemas.microsoft.com/office/powerpoint/2010/main" val="61675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8B36-4804-1C40-A5B9-5681E4CEE0BE}"/>
              </a:ext>
            </a:extLst>
          </p:cNvPr>
          <p:cNvSpPr>
            <a:spLocks noGrp="1"/>
          </p:cNvSpPr>
          <p:nvPr>
            <p:ph type="title"/>
          </p:nvPr>
        </p:nvSpPr>
        <p:spPr>
          <a:xfrm>
            <a:off x="648929" y="629266"/>
            <a:ext cx="3505495" cy="1622321"/>
          </a:xfrm>
        </p:spPr>
        <p:txBody>
          <a:bodyPr>
            <a:normAutofit/>
          </a:bodyPr>
          <a:lstStyle/>
          <a:p>
            <a:r>
              <a:rPr lang="en-US" sz="3700"/>
              <a:t>Modern Portfolio Theory</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1DB9280-E84E-A549-B576-789ECC229CCE}"/>
              </a:ext>
            </a:extLst>
          </p:cNvPr>
          <p:cNvSpPr txBox="1"/>
          <p:nvPr/>
        </p:nvSpPr>
        <p:spPr>
          <a:xfrm>
            <a:off x="3048886" y="3105835"/>
            <a:ext cx="6097772" cy="646331"/>
          </a:xfrm>
          <a:prstGeom prst="rect">
            <a:avLst/>
          </a:prstGeom>
          <a:noFill/>
        </p:spPr>
        <p:txBody>
          <a:bodyPr wrap="square">
            <a:spAutoFit/>
          </a:bodyPr>
          <a:lstStyle/>
          <a:p>
            <a:pPr>
              <a:spcAft>
                <a:spcPts val="600"/>
              </a:spcAft>
            </a:pPr>
            <a:br>
              <a:rPr lang="en-US"/>
            </a:br>
            <a:endParaRPr lang="en-US"/>
          </a:p>
        </p:txBody>
      </p:sp>
      <p:graphicFrame>
        <p:nvGraphicFramePr>
          <p:cNvPr id="4" name="Content Placeholder 3">
            <a:extLst>
              <a:ext uri="{FF2B5EF4-FFF2-40B4-BE49-F238E27FC236}">
                <a16:creationId xmlns:a16="http://schemas.microsoft.com/office/drawing/2014/main" id="{0549B706-05E7-DF41-92EE-E3F66BD474A6}"/>
              </a:ext>
            </a:extLst>
          </p:cNvPr>
          <p:cNvGraphicFramePr>
            <a:graphicFrameLocks noGrp="1"/>
          </p:cNvGraphicFramePr>
          <p:nvPr>
            <p:ph idx="1"/>
            <p:extLst>
              <p:ext uri="{D42A27DB-BD31-4B8C-83A1-F6EECF244321}">
                <p14:modId xmlns:p14="http://schemas.microsoft.com/office/powerpoint/2010/main" val="2174133213"/>
              </p:ext>
            </p:extLst>
          </p:nvPr>
        </p:nvGraphicFramePr>
        <p:xfrm>
          <a:off x="648931" y="2438400"/>
          <a:ext cx="3505494" cy="3785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32" name="Picture 8">
            <a:extLst>
              <a:ext uri="{FF2B5EF4-FFF2-40B4-BE49-F238E27FC236}">
                <a16:creationId xmlns:a16="http://schemas.microsoft.com/office/drawing/2014/main" id="{702D6BAE-9F82-804E-B5C1-D382CCF3E8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6449" y="1129063"/>
            <a:ext cx="5918157" cy="459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6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65017-7713-E14B-A41C-5A9C7CA1A367}"/>
              </a:ext>
            </a:extLst>
          </p:cNvPr>
          <p:cNvSpPr>
            <a:spLocks noGrp="1"/>
          </p:cNvSpPr>
          <p:nvPr>
            <p:ph type="title"/>
          </p:nvPr>
        </p:nvSpPr>
        <p:spPr>
          <a:xfrm>
            <a:off x="7989259" y="891540"/>
            <a:ext cx="3507415" cy="1356437"/>
          </a:xfrm>
        </p:spPr>
        <p:txBody>
          <a:bodyPr>
            <a:normAutofit/>
          </a:bodyPr>
          <a:lstStyle/>
          <a:p>
            <a:r>
              <a:rPr lang="en-US" sz="2800" dirty="0"/>
              <a:t>Macroeconomic Indicators – Treasury Yield Curve</a:t>
            </a:r>
          </a:p>
        </p:txBody>
      </p:sp>
      <p:sp>
        <p:nvSpPr>
          <p:cNvPr id="75" name="Rectangle 74">
            <a:extLst>
              <a:ext uri="{FF2B5EF4-FFF2-40B4-BE49-F238E27FC236}">
                <a16:creationId xmlns:a16="http://schemas.microsoft.com/office/drawing/2014/main" id="{820E2AEF-4B9A-4866-A6A9-9503A847D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4F7292E3-4E62-FE44-814B-68D2077979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4109" y="1534633"/>
            <a:ext cx="6308205" cy="3784923"/>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5" name="Content Placeholder 4" descr="A picture containing timeline&#10;&#10;Description automatically generated">
            <a:extLst>
              <a:ext uri="{FF2B5EF4-FFF2-40B4-BE49-F238E27FC236}">
                <a16:creationId xmlns:a16="http://schemas.microsoft.com/office/drawing/2014/main" id="{1E7AB38F-3E64-4648-AC66-4106E2348112}"/>
              </a:ext>
            </a:extLst>
          </p:cNvPr>
          <p:cNvPicPr>
            <a:picLocks noGrp="1" noChangeAspect="1"/>
          </p:cNvPicPr>
          <p:nvPr>
            <p:ph idx="1"/>
          </p:nvPr>
        </p:nvPicPr>
        <p:blipFill>
          <a:blip r:embed="rId3"/>
          <a:stretch>
            <a:fillRect/>
          </a:stretch>
        </p:blipFill>
        <p:spPr>
          <a:xfrm>
            <a:off x="8033858" y="2408238"/>
            <a:ext cx="3418847" cy="3635375"/>
          </a:xfrm>
        </p:spPr>
      </p:pic>
    </p:spTree>
    <p:extLst>
      <p:ext uri="{BB962C8B-B14F-4D97-AF65-F5344CB8AC3E}">
        <p14:creationId xmlns:p14="http://schemas.microsoft.com/office/powerpoint/2010/main" val="1329480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4B7FE-A843-BC44-A4F9-5EC7586A02AB}"/>
              </a:ext>
            </a:extLst>
          </p:cNvPr>
          <p:cNvSpPr>
            <a:spLocks noGrp="1"/>
          </p:cNvSpPr>
          <p:nvPr>
            <p:ph type="title"/>
          </p:nvPr>
        </p:nvSpPr>
        <p:spPr>
          <a:xfrm>
            <a:off x="7989259" y="891540"/>
            <a:ext cx="3507415" cy="1356437"/>
          </a:xfrm>
        </p:spPr>
        <p:txBody>
          <a:bodyPr>
            <a:normAutofit fontScale="90000"/>
          </a:bodyPr>
          <a:lstStyle/>
          <a:p>
            <a:r>
              <a:rPr lang="en-US" sz="3600" dirty="0"/>
              <a:t>Macroeconomic Indicators - The US Dollar</a:t>
            </a:r>
          </a:p>
        </p:txBody>
      </p:sp>
      <p:sp>
        <p:nvSpPr>
          <p:cNvPr id="75" name="Rectangle 74">
            <a:extLst>
              <a:ext uri="{FF2B5EF4-FFF2-40B4-BE49-F238E27FC236}">
                <a16:creationId xmlns:a16="http://schemas.microsoft.com/office/drawing/2014/main" id="{820E2AEF-4B9A-4866-A6A9-9503A847D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4B8AF8D1-163A-284C-B716-7007199912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4109" y="1416355"/>
            <a:ext cx="6308205" cy="4021480"/>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9222" name="Content Placeholder 9221">
            <a:extLst>
              <a:ext uri="{FF2B5EF4-FFF2-40B4-BE49-F238E27FC236}">
                <a16:creationId xmlns:a16="http://schemas.microsoft.com/office/drawing/2014/main" id="{915DC669-EDD5-4434-A469-6FEEEE71CB96}"/>
              </a:ext>
            </a:extLst>
          </p:cNvPr>
          <p:cNvSpPr>
            <a:spLocks noGrp="1"/>
          </p:cNvSpPr>
          <p:nvPr>
            <p:ph idx="1"/>
          </p:nvPr>
        </p:nvSpPr>
        <p:spPr>
          <a:xfrm>
            <a:off x="7989259" y="2408844"/>
            <a:ext cx="3507415" cy="3635339"/>
          </a:xfrm>
        </p:spPr>
        <p:txBody>
          <a:bodyPr>
            <a:normAutofit/>
          </a:bodyPr>
          <a:lstStyle/>
          <a:p>
            <a:r>
              <a:rPr lang="en-US" sz="2000" dirty="0"/>
              <a:t>Important for international asset allocation as a stronger dollar can hurt international trading</a:t>
            </a:r>
          </a:p>
          <a:p>
            <a:r>
              <a:rPr lang="en-US" sz="2000" dirty="0"/>
              <a:t>An important metric to look at with this is the effective federal funds rate, because as the rate increases the dollar is demanded more by foreigners, pension funds, etc. as they demand more treasuries</a:t>
            </a:r>
          </a:p>
        </p:txBody>
      </p:sp>
    </p:spTree>
    <p:extLst>
      <p:ext uri="{BB962C8B-B14F-4D97-AF65-F5344CB8AC3E}">
        <p14:creationId xmlns:p14="http://schemas.microsoft.com/office/powerpoint/2010/main" val="2846024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8777-505C-FB4C-9A51-D2EF08085A44}"/>
              </a:ext>
            </a:extLst>
          </p:cNvPr>
          <p:cNvSpPr>
            <a:spLocks noGrp="1"/>
          </p:cNvSpPr>
          <p:nvPr>
            <p:ph type="title"/>
          </p:nvPr>
        </p:nvSpPr>
        <p:spPr>
          <a:xfrm>
            <a:off x="7988808" y="585216"/>
            <a:ext cx="3364992" cy="3739896"/>
          </a:xfrm>
        </p:spPr>
        <p:txBody>
          <a:bodyPr vert="horz" lIns="91440" tIns="45720" rIns="91440" bIns="45720" rtlCol="0" anchor="b">
            <a:normAutofit/>
          </a:bodyPr>
          <a:lstStyle/>
          <a:p>
            <a:r>
              <a:rPr lang="en-US" sz="4600" kern="1200">
                <a:solidFill>
                  <a:schemeClr val="tx1"/>
                </a:solidFill>
                <a:latin typeface="+mj-lt"/>
                <a:ea typeface="+mj-ea"/>
                <a:cs typeface="+mj-cs"/>
              </a:rPr>
              <a:t>US Dollar Regression with Effective Federal Funds Rate</a:t>
            </a:r>
          </a:p>
        </p:txBody>
      </p:sp>
      <p:pic>
        <p:nvPicPr>
          <p:cNvPr id="5" name="Content Placeholder 4" descr="Table&#10;&#10;Description automatically generated">
            <a:extLst>
              <a:ext uri="{FF2B5EF4-FFF2-40B4-BE49-F238E27FC236}">
                <a16:creationId xmlns:a16="http://schemas.microsoft.com/office/drawing/2014/main" id="{EF1343D4-F9BD-8840-BC8F-7A9A70CCBB08}"/>
              </a:ext>
            </a:extLst>
          </p:cNvPr>
          <p:cNvPicPr>
            <a:picLocks noGrp="1" noChangeAspect="1"/>
          </p:cNvPicPr>
          <p:nvPr>
            <p:ph idx="1"/>
          </p:nvPr>
        </p:nvPicPr>
        <p:blipFill>
          <a:blip r:embed="rId2"/>
          <a:stretch>
            <a:fillRect/>
          </a:stretch>
        </p:blipFill>
        <p:spPr>
          <a:xfrm>
            <a:off x="1671905" y="585217"/>
            <a:ext cx="4733390" cy="5568696"/>
          </a:xfrm>
          <a:prstGeom prst="rect">
            <a:avLst/>
          </a:prstGeom>
        </p:spPr>
      </p:pic>
    </p:spTree>
    <p:extLst>
      <p:ext uri="{BB962C8B-B14F-4D97-AF65-F5344CB8AC3E}">
        <p14:creationId xmlns:p14="http://schemas.microsoft.com/office/powerpoint/2010/main" val="2104320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78D90-6915-BD46-94BC-4ED4A1BA5AEF}"/>
              </a:ext>
            </a:extLst>
          </p:cNvPr>
          <p:cNvSpPr>
            <a:spLocks noGrp="1"/>
          </p:cNvSpPr>
          <p:nvPr>
            <p:ph type="title"/>
          </p:nvPr>
        </p:nvSpPr>
        <p:spPr>
          <a:xfrm>
            <a:off x="7989259" y="891540"/>
            <a:ext cx="3507415" cy="1356437"/>
          </a:xfrm>
        </p:spPr>
        <p:txBody>
          <a:bodyPr>
            <a:normAutofit/>
          </a:bodyPr>
          <a:lstStyle/>
          <a:p>
            <a:r>
              <a:rPr lang="en-US" sz="2800" dirty="0"/>
              <a:t>Macroeconomic Indicators – Leading Indicators</a:t>
            </a:r>
          </a:p>
        </p:txBody>
      </p:sp>
      <p:sp>
        <p:nvSpPr>
          <p:cNvPr id="141" name="Rectangle 140">
            <a:extLst>
              <a:ext uri="{FF2B5EF4-FFF2-40B4-BE49-F238E27FC236}">
                <a16:creationId xmlns:a16="http://schemas.microsoft.com/office/drawing/2014/main" id="{820E2AEF-4B9A-4866-A6A9-9503A847D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a:extLst>
              <a:ext uri="{FF2B5EF4-FFF2-40B4-BE49-F238E27FC236}">
                <a16:creationId xmlns:a16="http://schemas.microsoft.com/office/drawing/2014/main" id="{F841C69C-CB02-B542-BA89-22711A8E80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4109" y="1447896"/>
            <a:ext cx="6308205" cy="3958397"/>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10246" name="Content Placeholder 10245">
            <a:extLst>
              <a:ext uri="{FF2B5EF4-FFF2-40B4-BE49-F238E27FC236}">
                <a16:creationId xmlns:a16="http://schemas.microsoft.com/office/drawing/2014/main" id="{A192CB7E-4970-4207-8FE3-2BB8E5EFB317}"/>
              </a:ext>
            </a:extLst>
          </p:cNvPr>
          <p:cNvSpPr>
            <a:spLocks noGrp="1"/>
          </p:cNvSpPr>
          <p:nvPr>
            <p:ph idx="1"/>
          </p:nvPr>
        </p:nvSpPr>
        <p:spPr>
          <a:xfrm>
            <a:off x="7989259" y="2408844"/>
            <a:ext cx="3507415" cy="3635339"/>
          </a:xfrm>
        </p:spPr>
        <p:txBody>
          <a:bodyPr>
            <a:normAutofit/>
          </a:bodyPr>
          <a:lstStyle/>
          <a:p>
            <a:r>
              <a:rPr lang="en-US" sz="2000" dirty="0"/>
              <a:t>These measures help to determine the demand and supply of the economy before it happens</a:t>
            </a:r>
          </a:p>
          <a:p>
            <a:r>
              <a:rPr lang="en-US" sz="2000" dirty="0"/>
              <a:t>When these indicators decrease it could mean that products are being demanded less and therefor manufacturers require less supplies</a:t>
            </a:r>
          </a:p>
        </p:txBody>
      </p:sp>
    </p:spTree>
    <p:extLst>
      <p:ext uri="{BB962C8B-B14F-4D97-AF65-F5344CB8AC3E}">
        <p14:creationId xmlns:p14="http://schemas.microsoft.com/office/powerpoint/2010/main" val="4193603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30125909-2F96-440C-AA59-4A225C6E5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E90D6-C585-544A-89A4-9442C2D0E1BD}"/>
              </a:ext>
            </a:extLst>
          </p:cNvPr>
          <p:cNvSpPr>
            <a:spLocks noGrp="1"/>
          </p:cNvSpPr>
          <p:nvPr>
            <p:ph type="title"/>
          </p:nvPr>
        </p:nvSpPr>
        <p:spPr>
          <a:xfrm>
            <a:off x="8036434" y="891541"/>
            <a:ext cx="3433187" cy="4074074"/>
          </a:xfrm>
        </p:spPr>
        <p:txBody>
          <a:bodyPr vert="horz" lIns="91440" tIns="45720" rIns="91440" bIns="45720" rtlCol="0" anchor="b">
            <a:normAutofit/>
          </a:bodyPr>
          <a:lstStyle/>
          <a:p>
            <a:r>
              <a:rPr lang="en-US" sz="5600" kern="1200">
                <a:solidFill>
                  <a:schemeClr val="tx1"/>
                </a:solidFill>
                <a:latin typeface="+mj-lt"/>
                <a:ea typeface="+mj-ea"/>
                <a:cs typeface="+mj-cs"/>
              </a:rPr>
              <a:t>RGDP Regression With Leading Indicators</a:t>
            </a:r>
          </a:p>
        </p:txBody>
      </p:sp>
      <p:sp>
        <p:nvSpPr>
          <p:cNvPr id="24" name="Rectangle 20">
            <a:extLst>
              <a:ext uri="{FF2B5EF4-FFF2-40B4-BE49-F238E27FC236}">
                <a16:creationId xmlns:a16="http://schemas.microsoft.com/office/drawing/2014/main" id="{16D99491-70BE-4B1A-B91F-A5A23F3AC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able&#10;&#10;Description automatically generated">
            <a:extLst>
              <a:ext uri="{FF2B5EF4-FFF2-40B4-BE49-F238E27FC236}">
                <a16:creationId xmlns:a16="http://schemas.microsoft.com/office/drawing/2014/main" id="{5431E85D-1217-FE41-B96F-B0D3512E4CD4}"/>
              </a:ext>
            </a:extLst>
          </p:cNvPr>
          <p:cNvPicPr>
            <a:picLocks noChangeAspect="1"/>
          </p:cNvPicPr>
          <p:nvPr/>
        </p:nvPicPr>
        <p:blipFill>
          <a:blip r:embed="rId2"/>
          <a:stretch>
            <a:fillRect/>
          </a:stretch>
        </p:blipFill>
        <p:spPr>
          <a:xfrm>
            <a:off x="2150752" y="891540"/>
            <a:ext cx="4094919" cy="5071110"/>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3886903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5A29-FE81-BF42-A0F6-38142AF6B568}"/>
              </a:ext>
            </a:extLst>
          </p:cNvPr>
          <p:cNvSpPr>
            <a:spLocks noGrp="1"/>
          </p:cNvSpPr>
          <p:nvPr>
            <p:ph type="title"/>
          </p:nvPr>
        </p:nvSpPr>
        <p:spPr>
          <a:xfrm>
            <a:off x="8017254" y="525439"/>
            <a:ext cx="3336545" cy="1657614"/>
          </a:xfrm>
        </p:spPr>
        <p:txBody>
          <a:bodyPr>
            <a:normAutofit/>
          </a:bodyPr>
          <a:lstStyle/>
          <a:p>
            <a:r>
              <a:rPr lang="en-US" sz="2800"/>
              <a:t>Macroeconomic Indicators – Coincident Indicators</a:t>
            </a:r>
          </a:p>
        </p:txBody>
      </p:sp>
      <p:pic>
        <p:nvPicPr>
          <p:cNvPr id="11268" name="Picture 4">
            <a:extLst>
              <a:ext uri="{FF2B5EF4-FFF2-40B4-BE49-F238E27FC236}">
                <a16:creationId xmlns:a16="http://schemas.microsoft.com/office/drawing/2014/main" id="{30CD6A65-C2C5-5A4C-B885-1D289C9368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2608" y="923464"/>
            <a:ext cx="3917965" cy="2752370"/>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272" name="Picture 8">
            <a:extLst>
              <a:ext uri="{FF2B5EF4-FFF2-40B4-BE49-F238E27FC236}">
                <a16:creationId xmlns:a16="http://schemas.microsoft.com/office/drawing/2014/main" id="{366BF262-23BA-8745-AA91-73D6C85432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88087" y="375320"/>
            <a:ext cx="2464850" cy="165761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Connector 82">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270" name="Picture 6">
            <a:extLst>
              <a:ext uri="{FF2B5EF4-FFF2-40B4-BE49-F238E27FC236}">
                <a16:creationId xmlns:a16="http://schemas.microsoft.com/office/drawing/2014/main" id="{5BB82F9A-7E3E-3C4D-9A3B-E56D90B187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7613" y="2424609"/>
            <a:ext cx="2598364" cy="1799367"/>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274" name="Picture 10">
            <a:extLst>
              <a:ext uri="{FF2B5EF4-FFF2-40B4-BE49-F238E27FC236}">
                <a16:creationId xmlns:a16="http://schemas.microsoft.com/office/drawing/2014/main" id="{BAA84A82-E85F-2B4E-946A-A7A2D37866F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52316" y="4911833"/>
            <a:ext cx="2121639" cy="144801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669CC00C-09C6-C841-BCA5-71BA91AF912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56282" y="4911833"/>
            <a:ext cx="2177479" cy="1448024"/>
          </a:xfrm>
          <a:prstGeom prst="rect">
            <a:avLst/>
          </a:prstGeom>
          <a:noFill/>
          <a:extLst>
            <a:ext uri="{909E8E84-426E-40DD-AFC4-6F175D3DCCD1}">
              <a14:hiddenFill xmlns:a14="http://schemas.microsoft.com/office/drawing/2010/main">
                <a:solidFill>
                  <a:srgbClr val="FFFFFF"/>
                </a:solidFill>
              </a14:hiddenFill>
            </a:ext>
          </a:extLst>
        </p:spPr>
      </p:pic>
      <p:sp>
        <p:nvSpPr>
          <p:cNvPr id="11278" name="Content Placeholder 11277">
            <a:extLst>
              <a:ext uri="{FF2B5EF4-FFF2-40B4-BE49-F238E27FC236}">
                <a16:creationId xmlns:a16="http://schemas.microsoft.com/office/drawing/2014/main" id="{6EC98878-7842-4E7D-98ED-0BF2CC012FA9}"/>
              </a:ext>
            </a:extLst>
          </p:cNvPr>
          <p:cNvSpPr>
            <a:spLocks noGrp="1"/>
          </p:cNvSpPr>
          <p:nvPr>
            <p:ph idx="1"/>
          </p:nvPr>
        </p:nvSpPr>
        <p:spPr>
          <a:xfrm>
            <a:off x="8017254" y="2274491"/>
            <a:ext cx="3336546" cy="3902472"/>
          </a:xfrm>
        </p:spPr>
        <p:txBody>
          <a:bodyPr>
            <a:normAutofit/>
          </a:bodyPr>
          <a:lstStyle/>
          <a:p>
            <a:r>
              <a:rPr lang="en-US" sz="2000" dirty="0"/>
              <a:t>These indicators explain what is happening in the economy</a:t>
            </a:r>
          </a:p>
          <a:p>
            <a:r>
              <a:rPr lang="en-US" sz="2000" dirty="0"/>
              <a:t>Helpful for understanding the current economy and making future predictions</a:t>
            </a:r>
          </a:p>
        </p:txBody>
      </p:sp>
      <p:cxnSp>
        <p:nvCxnSpPr>
          <p:cNvPr id="87" name="Straight Connector 86">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099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875CB60-0ADB-4461-9603-35F613FBE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0EFC8-3A65-FA4E-BFEC-5F05BBDB0226}"/>
              </a:ext>
            </a:extLst>
          </p:cNvPr>
          <p:cNvSpPr>
            <a:spLocks noGrp="1"/>
          </p:cNvSpPr>
          <p:nvPr>
            <p:ph type="title"/>
          </p:nvPr>
        </p:nvSpPr>
        <p:spPr>
          <a:xfrm>
            <a:off x="7360374" y="585216"/>
            <a:ext cx="3993426" cy="3312346"/>
          </a:xfrm>
        </p:spPr>
        <p:txBody>
          <a:bodyPr vert="horz" lIns="91440" tIns="45720" rIns="91440" bIns="45720" rtlCol="0" anchor="b">
            <a:normAutofit/>
          </a:bodyPr>
          <a:lstStyle/>
          <a:p>
            <a:r>
              <a:rPr lang="en-US" kern="1200">
                <a:solidFill>
                  <a:schemeClr val="tx1"/>
                </a:solidFill>
                <a:latin typeface="+mj-lt"/>
                <a:ea typeface="+mj-ea"/>
                <a:cs typeface="+mj-cs"/>
              </a:rPr>
              <a:t>GDP Regression With Coincident Indicators</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F5DDCE08-049B-B940-8549-ED3EC5CB2102}"/>
              </a:ext>
            </a:extLst>
          </p:cNvPr>
          <p:cNvPicPr>
            <a:picLocks noGrp="1" noChangeAspect="1"/>
          </p:cNvPicPr>
          <p:nvPr>
            <p:ph idx="1"/>
          </p:nvPr>
        </p:nvPicPr>
        <p:blipFill>
          <a:blip r:embed="rId2"/>
          <a:stretch>
            <a:fillRect/>
          </a:stretch>
        </p:blipFill>
        <p:spPr>
          <a:xfrm>
            <a:off x="877676" y="567289"/>
            <a:ext cx="5432435" cy="5557479"/>
          </a:xfrm>
          <a:prstGeom prst="rect">
            <a:avLst/>
          </a:prstGeom>
        </p:spPr>
      </p:pic>
    </p:spTree>
    <p:extLst>
      <p:ext uri="{BB962C8B-B14F-4D97-AF65-F5344CB8AC3E}">
        <p14:creationId xmlns:p14="http://schemas.microsoft.com/office/powerpoint/2010/main" val="1138503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2C346-9747-9849-B879-A5210CAD885A}"/>
              </a:ext>
            </a:extLst>
          </p:cNvPr>
          <p:cNvSpPr>
            <a:spLocks noGrp="1"/>
          </p:cNvSpPr>
          <p:nvPr>
            <p:ph type="title"/>
          </p:nvPr>
        </p:nvSpPr>
        <p:spPr>
          <a:xfrm>
            <a:off x="6257089" y="891540"/>
            <a:ext cx="5224523" cy="1578308"/>
          </a:xfrm>
        </p:spPr>
        <p:txBody>
          <a:bodyPr>
            <a:normAutofit/>
          </a:bodyPr>
          <a:lstStyle/>
          <a:p>
            <a:r>
              <a:rPr lang="en-US" sz="4000"/>
              <a:t>Retail Trading </a:t>
            </a:r>
          </a:p>
        </p:txBody>
      </p:sp>
      <p:pic>
        <p:nvPicPr>
          <p:cNvPr id="5" name="Picture 4" descr="Stock exchange numbers">
            <a:extLst>
              <a:ext uri="{FF2B5EF4-FFF2-40B4-BE49-F238E27FC236}">
                <a16:creationId xmlns:a16="http://schemas.microsoft.com/office/drawing/2014/main" id="{E7D9D583-B4E2-4CC5-9D14-10F95F06D08B}"/>
              </a:ext>
            </a:extLst>
          </p:cNvPr>
          <p:cNvPicPr>
            <a:picLocks noChangeAspect="1"/>
          </p:cNvPicPr>
          <p:nvPr/>
        </p:nvPicPr>
        <p:blipFill rotWithShape="1">
          <a:blip r:embed="rId2"/>
          <a:srcRect l="12725" r="11246"/>
          <a:stretch/>
        </p:blipFill>
        <p:spPr>
          <a:xfrm>
            <a:off x="-1" y="891540"/>
            <a:ext cx="5776079" cy="5071110"/>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8121B4B5-2260-704F-97A9-E34AD4D5F5E4}"/>
              </a:ext>
            </a:extLst>
          </p:cNvPr>
          <p:cNvSpPr>
            <a:spLocks noGrp="1"/>
          </p:cNvSpPr>
          <p:nvPr>
            <p:ph idx="1"/>
          </p:nvPr>
        </p:nvSpPr>
        <p:spPr>
          <a:xfrm>
            <a:off x="6257089" y="2630161"/>
            <a:ext cx="5224521" cy="3332489"/>
          </a:xfrm>
        </p:spPr>
        <p:txBody>
          <a:bodyPr>
            <a:normAutofit/>
          </a:bodyPr>
          <a:lstStyle/>
          <a:p>
            <a:r>
              <a:rPr lang="en-US" sz="1900" dirty="0"/>
              <a:t>One important thing that I think should be considered in the future is retail trading activity</a:t>
            </a:r>
          </a:p>
          <a:p>
            <a:r>
              <a:rPr lang="en-US" sz="1900" dirty="0"/>
              <a:t>Retail traders are generally more frequent traders which can affect volatility especially when traders are concentrated in one stock</a:t>
            </a:r>
          </a:p>
          <a:p>
            <a:r>
              <a:rPr lang="en-US" sz="1900" dirty="0"/>
              <a:t>Portfolio managers should avoid these high volatility retail stocks</a:t>
            </a:r>
          </a:p>
          <a:p>
            <a:pPr lvl="1"/>
            <a:r>
              <a:rPr lang="en-US" sz="1900" dirty="0"/>
              <a:t>One exception is TSLA, where index funds are required to hold TSLA because of its size in the market</a:t>
            </a:r>
          </a:p>
          <a:p>
            <a:pPr marL="0" indent="0">
              <a:buNone/>
            </a:pPr>
            <a:endParaRPr lang="en-US" sz="1900" dirty="0"/>
          </a:p>
        </p:txBody>
      </p:sp>
    </p:spTree>
    <p:extLst>
      <p:ext uri="{BB962C8B-B14F-4D97-AF65-F5344CB8AC3E}">
        <p14:creationId xmlns:p14="http://schemas.microsoft.com/office/powerpoint/2010/main" val="3768916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60BFE-4A9B-8248-A5E4-E9CCBC84434F}"/>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Retail Trading Cases </a:t>
            </a:r>
          </a:p>
        </p:txBody>
      </p:sp>
      <p:pic>
        <p:nvPicPr>
          <p:cNvPr id="12294" name="Picture 6" descr="Chart, line chart&#10;&#10;Description automatically generated">
            <a:extLst>
              <a:ext uri="{FF2B5EF4-FFF2-40B4-BE49-F238E27FC236}">
                <a16:creationId xmlns:a16="http://schemas.microsoft.com/office/drawing/2014/main" id="{A974D872-B939-0540-8D15-57A79C83CA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099" y="3290191"/>
            <a:ext cx="3797536" cy="250637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hart, line chart&#10;&#10;Description automatically generated">
            <a:extLst>
              <a:ext uri="{FF2B5EF4-FFF2-40B4-BE49-F238E27FC236}">
                <a16:creationId xmlns:a16="http://schemas.microsoft.com/office/drawing/2014/main" id="{DBC71C49-3FC6-5E4D-AC08-BEA92AC0E4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3386" y="3370888"/>
            <a:ext cx="3797536" cy="234497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hart, histogram&#10;&#10;Description automatically generated">
            <a:extLst>
              <a:ext uri="{FF2B5EF4-FFF2-40B4-BE49-F238E27FC236}">
                <a16:creationId xmlns:a16="http://schemas.microsoft.com/office/drawing/2014/main" id="{A27CA896-4E4D-DE43-8A2E-3E3359D0896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8192673" y="3385129"/>
            <a:ext cx="3797536" cy="231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95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78F39-79BF-0D44-8C08-99CD74ADBCE0}"/>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a:t>Retail Trading Regressions</a:t>
            </a:r>
          </a:p>
        </p:txBody>
      </p:sp>
      <p:pic>
        <p:nvPicPr>
          <p:cNvPr id="7" name="Picture 6" descr="Table&#10;&#10;Description automatically generated">
            <a:extLst>
              <a:ext uri="{FF2B5EF4-FFF2-40B4-BE49-F238E27FC236}">
                <a16:creationId xmlns:a16="http://schemas.microsoft.com/office/drawing/2014/main" id="{F81299D6-5116-7740-A957-097CFCBFCC5B}"/>
              </a:ext>
            </a:extLst>
          </p:cNvPr>
          <p:cNvPicPr>
            <a:picLocks noChangeAspect="1"/>
          </p:cNvPicPr>
          <p:nvPr/>
        </p:nvPicPr>
        <p:blipFill>
          <a:blip r:embed="rId2"/>
          <a:stretch>
            <a:fillRect/>
          </a:stretch>
        </p:blipFill>
        <p:spPr>
          <a:xfrm>
            <a:off x="651777" y="2785950"/>
            <a:ext cx="2882180" cy="3514855"/>
          </a:xfrm>
          <a:prstGeom prst="rect">
            <a:avLst/>
          </a:prstGeom>
        </p:spPr>
      </p:pic>
      <p:pic>
        <p:nvPicPr>
          <p:cNvPr id="9" name="Picture 8" descr="A screenshot of a computer&#10;&#10;Description automatically generated with low confidence">
            <a:extLst>
              <a:ext uri="{FF2B5EF4-FFF2-40B4-BE49-F238E27FC236}">
                <a16:creationId xmlns:a16="http://schemas.microsoft.com/office/drawing/2014/main" id="{68EF5C3D-D912-244D-A4A6-EF2731BDBAF4}"/>
              </a:ext>
            </a:extLst>
          </p:cNvPr>
          <p:cNvPicPr>
            <a:picLocks noChangeAspect="1"/>
          </p:cNvPicPr>
          <p:nvPr/>
        </p:nvPicPr>
        <p:blipFill>
          <a:blip r:embed="rId3"/>
          <a:stretch>
            <a:fillRect/>
          </a:stretch>
        </p:blipFill>
        <p:spPr>
          <a:xfrm>
            <a:off x="4602734" y="2785950"/>
            <a:ext cx="2978839" cy="3514855"/>
          </a:xfrm>
          <a:prstGeom prst="rect">
            <a:avLst/>
          </a:prstGeom>
        </p:spPr>
      </p:pic>
      <p:pic>
        <p:nvPicPr>
          <p:cNvPr id="5" name="Content Placeholder 4" descr="Table&#10;&#10;Description automatically generated">
            <a:extLst>
              <a:ext uri="{FF2B5EF4-FFF2-40B4-BE49-F238E27FC236}">
                <a16:creationId xmlns:a16="http://schemas.microsoft.com/office/drawing/2014/main" id="{70ACFDC9-BC1E-B14C-94D3-1649394DFCFB}"/>
              </a:ext>
            </a:extLst>
          </p:cNvPr>
          <p:cNvPicPr>
            <a:picLocks noGrp="1" noChangeAspect="1"/>
          </p:cNvPicPr>
          <p:nvPr>
            <p:ph idx="1"/>
          </p:nvPr>
        </p:nvPicPr>
        <p:blipFill>
          <a:blip r:embed="rId4"/>
          <a:stretch>
            <a:fillRect/>
          </a:stretch>
        </p:blipFill>
        <p:spPr>
          <a:xfrm>
            <a:off x="8584447" y="2785950"/>
            <a:ext cx="3013987" cy="3514855"/>
          </a:xfrm>
          <a:prstGeom prst="rect">
            <a:avLst/>
          </a:prstGeom>
        </p:spPr>
      </p:pic>
      <p:sp>
        <p:nvSpPr>
          <p:cNvPr id="10" name="TextBox 9">
            <a:extLst>
              <a:ext uri="{FF2B5EF4-FFF2-40B4-BE49-F238E27FC236}">
                <a16:creationId xmlns:a16="http://schemas.microsoft.com/office/drawing/2014/main" id="{BC4DFE04-708A-814B-BA7C-671AAB6846B0}"/>
              </a:ext>
            </a:extLst>
          </p:cNvPr>
          <p:cNvSpPr txBox="1"/>
          <p:nvPr/>
        </p:nvSpPr>
        <p:spPr>
          <a:xfrm>
            <a:off x="250577" y="2228755"/>
            <a:ext cx="10288842" cy="369332"/>
          </a:xfrm>
          <a:prstGeom prst="rect">
            <a:avLst/>
          </a:prstGeom>
          <a:noFill/>
        </p:spPr>
        <p:txBody>
          <a:bodyPr wrap="none" rtlCol="0">
            <a:spAutoFit/>
          </a:bodyPr>
          <a:lstStyle/>
          <a:p>
            <a:r>
              <a:rPr lang="en-US" dirty="0"/>
              <a:t>Ticker: 	       AMZN				GME				        TSLA</a:t>
            </a:r>
          </a:p>
        </p:txBody>
      </p:sp>
    </p:spTree>
    <p:extLst>
      <p:ext uri="{BB962C8B-B14F-4D97-AF65-F5344CB8AC3E}">
        <p14:creationId xmlns:p14="http://schemas.microsoft.com/office/powerpoint/2010/main" val="230901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BDCA-8E4E-B54F-B29D-6B5F2B32EC71}"/>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000"/>
              <a:t>How I Generated the Efficient Frontier</a:t>
            </a:r>
          </a:p>
        </p:txBody>
      </p:sp>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5B5C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5891DD50-05EC-A542-8B09-2A65BBA59273}"/>
              </a:ext>
            </a:extLst>
          </p:cNvPr>
          <p:cNvPicPr>
            <a:picLocks noGrp="1" noChangeAspect="1"/>
          </p:cNvPicPr>
          <p:nvPr>
            <p:ph idx="1"/>
          </p:nvPr>
        </p:nvPicPr>
        <p:blipFill>
          <a:blip r:embed="rId2"/>
          <a:stretch>
            <a:fillRect/>
          </a:stretch>
        </p:blipFill>
        <p:spPr>
          <a:xfrm>
            <a:off x="1574072" y="2446095"/>
            <a:ext cx="3086828" cy="3907380"/>
          </a:xfrm>
          <a:prstGeom prst="rect">
            <a:avLst/>
          </a:prstGeom>
        </p:spPr>
      </p:pic>
      <p:sp>
        <p:nvSpPr>
          <p:cNvPr id="16"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AC627B4F-93F2-0E44-B8F3-897688FB92CA}"/>
              </a:ext>
            </a:extLst>
          </p:cNvPr>
          <p:cNvPicPr>
            <a:picLocks noChangeAspect="1"/>
          </p:cNvPicPr>
          <p:nvPr/>
        </p:nvPicPr>
        <p:blipFill>
          <a:blip r:embed="rId3"/>
          <a:stretch>
            <a:fillRect/>
          </a:stretch>
        </p:blipFill>
        <p:spPr>
          <a:xfrm>
            <a:off x="6578516" y="2861043"/>
            <a:ext cx="4974336" cy="3059215"/>
          </a:xfrm>
          <a:prstGeom prst="rect">
            <a:avLst/>
          </a:prstGeom>
        </p:spPr>
      </p:pic>
    </p:spTree>
    <p:extLst>
      <p:ext uri="{BB962C8B-B14F-4D97-AF65-F5344CB8AC3E}">
        <p14:creationId xmlns:p14="http://schemas.microsoft.com/office/powerpoint/2010/main" val="233647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D297-3AD0-7F4B-A0FA-972B42D6F00C}"/>
              </a:ext>
            </a:extLst>
          </p:cNvPr>
          <p:cNvSpPr>
            <a:spLocks noGrp="1"/>
          </p:cNvSpPr>
          <p:nvPr>
            <p:ph type="title"/>
          </p:nvPr>
        </p:nvSpPr>
        <p:spPr/>
        <p:txBody>
          <a:bodyPr/>
          <a:lstStyle/>
          <a:p>
            <a:r>
              <a:rPr lang="en-US" dirty="0"/>
              <a:t>Conclusion</a:t>
            </a:r>
          </a:p>
        </p:txBody>
      </p:sp>
      <p:graphicFrame>
        <p:nvGraphicFramePr>
          <p:cNvPr id="5" name="Content Placeholder 2">
            <a:extLst>
              <a:ext uri="{FF2B5EF4-FFF2-40B4-BE49-F238E27FC236}">
                <a16:creationId xmlns:a16="http://schemas.microsoft.com/office/drawing/2014/main" id="{226A29C3-7F53-435B-8D20-153A687442C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52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8BC4-FFDC-C84F-A70E-724F388E4D7D}"/>
              </a:ext>
            </a:extLst>
          </p:cNvPr>
          <p:cNvSpPr>
            <a:spLocks noGrp="1"/>
          </p:cNvSpPr>
          <p:nvPr>
            <p:ph type="title"/>
          </p:nvPr>
        </p:nvSpPr>
        <p:spPr/>
        <p:txBody>
          <a:bodyPr/>
          <a:lstStyle/>
          <a:p>
            <a:r>
              <a:rPr lang="en-US" dirty="0"/>
              <a:t>Capital Asset Pricing Model</a:t>
            </a:r>
          </a:p>
        </p:txBody>
      </p:sp>
      <p:graphicFrame>
        <p:nvGraphicFramePr>
          <p:cNvPr id="5" name="Content Placeholder 2">
            <a:extLst>
              <a:ext uri="{FF2B5EF4-FFF2-40B4-BE49-F238E27FC236}">
                <a16:creationId xmlns:a16="http://schemas.microsoft.com/office/drawing/2014/main" id="{10D67273-40A6-443B-88BF-1F1B2E45C58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7858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4B5DD-4015-294D-AA96-4C9F1DB98342}"/>
              </a:ext>
            </a:extLst>
          </p:cNvPr>
          <p:cNvSpPr>
            <a:spLocks noGrp="1"/>
          </p:cNvSpPr>
          <p:nvPr>
            <p:ph type="title"/>
          </p:nvPr>
        </p:nvSpPr>
        <p:spPr>
          <a:xfrm>
            <a:off x="1349531" y="4233675"/>
            <a:ext cx="4424430" cy="2015774"/>
          </a:xfrm>
        </p:spPr>
        <p:txBody>
          <a:bodyPr>
            <a:normAutofit/>
          </a:bodyPr>
          <a:lstStyle/>
          <a:p>
            <a:r>
              <a:rPr lang="en-US" sz="4000"/>
              <a:t>Capital Asset Pricing Model – Sharpe Ratio</a:t>
            </a:r>
          </a:p>
        </p:txBody>
      </p:sp>
      <p:sp>
        <p:nvSpPr>
          <p:cNvPr id="28" name="Rectangle 27">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26CF27D-754E-1444-97F2-CFF0881905D5}"/>
              </a:ext>
            </a:extLst>
          </p:cNvPr>
          <p:cNvPicPr>
            <a:picLocks noChangeAspect="1"/>
          </p:cNvPicPr>
          <p:nvPr/>
        </p:nvPicPr>
        <p:blipFill>
          <a:blip r:embed="rId2"/>
          <a:stretch>
            <a:fillRect/>
          </a:stretch>
        </p:blipFill>
        <p:spPr>
          <a:xfrm>
            <a:off x="1349531" y="2081440"/>
            <a:ext cx="10228659" cy="690435"/>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96653487-6C58-BE49-B2CF-5F0623E0DAAD}"/>
              </a:ext>
            </a:extLst>
          </p:cNvPr>
          <p:cNvSpPr>
            <a:spLocks noGrp="1"/>
          </p:cNvSpPr>
          <p:nvPr>
            <p:ph idx="1"/>
          </p:nvPr>
        </p:nvSpPr>
        <p:spPr>
          <a:xfrm>
            <a:off x="6417733" y="4212709"/>
            <a:ext cx="5160457" cy="2036742"/>
          </a:xfrm>
        </p:spPr>
        <p:txBody>
          <a:bodyPr anchor="ctr">
            <a:normAutofit/>
          </a:bodyPr>
          <a:lstStyle/>
          <a:p>
            <a:r>
              <a:rPr lang="en-US" sz="1100" dirty="0"/>
              <a:t>Sharpe Ratio = (</a:t>
            </a:r>
            <a:r>
              <a:rPr lang="en-US" sz="1100"/>
              <a:t>R</a:t>
            </a:r>
            <a:r>
              <a:rPr lang="en-US" sz="1100" baseline="-25000"/>
              <a:t>Portfolio</a:t>
            </a:r>
            <a:r>
              <a:rPr lang="en-US" sz="1100" dirty="0"/>
              <a:t> - </a:t>
            </a:r>
            <a:r>
              <a:rPr lang="en-US" sz="1100"/>
              <a:t>R</a:t>
            </a:r>
            <a:r>
              <a:rPr lang="en-US" sz="1100" baseline="-25000"/>
              <a:t>risk</a:t>
            </a:r>
            <a:r>
              <a:rPr lang="en-US" sz="1100" baseline="-25000" dirty="0"/>
              <a:t>-free rate</a:t>
            </a:r>
            <a:r>
              <a:rPr lang="en-US" sz="1100" dirty="0"/>
              <a:t>)/</a:t>
            </a:r>
            <a:r>
              <a:rPr lang="el-GR" sz="1100" dirty="0"/>
              <a:t>σ</a:t>
            </a:r>
            <a:r>
              <a:rPr lang="en-US" sz="1100" baseline="-25000" dirty="0"/>
              <a:t>Portfolio</a:t>
            </a:r>
          </a:p>
          <a:p>
            <a:r>
              <a:rPr lang="en-US" sz="1100" dirty="0"/>
              <a:t>Analyzes the risk-adjusted return of a security or portfolio and helps to explain how, in a way how much risk has been diversified away by in your portfolio</a:t>
            </a:r>
          </a:p>
          <a:p>
            <a:r>
              <a:rPr lang="en-US" sz="1100" dirty="0"/>
              <a:t>Within the efficient frontier there is one portfolio that has the highest Sharpe Ratio but for many investors that portfolio may not align with their overall risk tolerance</a:t>
            </a:r>
          </a:p>
          <a:p>
            <a:r>
              <a:rPr lang="en-US" sz="1100" dirty="0"/>
              <a:t>However, any point along the curve provides the highest possible return for the investors risk tolerance</a:t>
            </a:r>
          </a:p>
          <a:p>
            <a:r>
              <a:rPr lang="en-US" sz="1100" dirty="0"/>
              <a:t>By simply using this line of code, portfolios.iloc[((portfolios["Returns"]-rf)/portfolios["Volatility"]).idxmax()], I was able to pull the highest Sharpe Ratio</a:t>
            </a:r>
          </a:p>
        </p:txBody>
      </p:sp>
    </p:spTree>
    <p:extLst>
      <p:ext uri="{BB962C8B-B14F-4D97-AF65-F5344CB8AC3E}">
        <p14:creationId xmlns:p14="http://schemas.microsoft.com/office/powerpoint/2010/main" val="2113139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94F614-B59E-3E49-9B2E-A1E9210BEA3D}"/>
              </a:ext>
            </a:extLst>
          </p:cNvPr>
          <p:cNvSpPr>
            <a:spLocks noGrp="1"/>
          </p:cNvSpPr>
          <p:nvPr>
            <p:ph type="title"/>
          </p:nvPr>
        </p:nvSpPr>
        <p:spPr>
          <a:xfrm>
            <a:off x="1349531" y="4233675"/>
            <a:ext cx="4424430" cy="2015774"/>
          </a:xfrm>
        </p:spPr>
        <p:txBody>
          <a:bodyPr>
            <a:normAutofit/>
          </a:bodyPr>
          <a:lstStyle/>
          <a:p>
            <a:r>
              <a:rPr lang="en-US" sz="4000"/>
              <a:t>Capital Asset Pricing Model – Treynor Ratio</a:t>
            </a:r>
          </a:p>
        </p:txBody>
      </p:sp>
      <p:sp>
        <p:nvSpPr>
          <p:cNvPr id="18" name="Rectangle 17">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24419E-F2A9-4343-8624-D5F31514BE12}"/>
              </a:ext>
            </a:extLst>
          </p:cNvPr>
          <p:cNvPicPr>
            <a:picLocks noChangeAspect="1"/>
          </p:cNvPicPr>
          <p:nvPr/>
        </p:nvPicPr>
        <p:blipFill>
          <a:blip r:embed="rId2"/>
          <a:stretch>
            <a:fillRect/>
          </a:stretch>
        </p:blipFill>
        <p:spPr>
          <a:xfrm>
            <a:off x="1349531" y="2107013"/>
            <a:ext cx="10228659" cy="639290"/>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F11983CC-A4CA-5C4F-A907-C1F29849E987}"/>
              </a:ext>
            </a:extLst>
          </p:cNvPr>
          <p:cNvSpPr>
            <a:spLocks noGrp="1"/>
          </p:cNvSpPr>
          <p:nvPr>
            <p:ph idx="1"/>
          </p:nvPr>
        </p:nvSpPr>
        <p:spPr>
          <a:xfrm>
            <a:off x="6417733" y="4212709"/>
            <a:ext cx="5160457" cy="2036742"/>
          </a:xfrm>
        </p:spPr>
        <p:txBody>
          <a:bodyPr anchor="ctr">
            <a:normAutofit/>
          </a:bodyPr>
          <a:lstStyle/>
          <a:p>
            <a:r>
              <a:rPr lang="en-US" sz="1100"/>
              <a:t>Treynor Ratio = (R</a:t>
            </a:r>
            <a:r>
              <a:rPr lang="en-US" sz="1100" baseline="-25000"/>
              <a:t>Portfolio</a:t>
            </a:r>
            <a:r>
              <a:rPr lang="en-US" sz="1100"/>
              <a:t> - R</a:t>
            </a:r>
            <a:r>
              <a:rPr lang="en-US" sz="1100" baseline="-25000"/>
              <a:t>risk-free rate</a:t>
            </a:r>
            <a:r>
              <a:rPr lang="en-US" sz="1100"/>
              <a:t>)/ </a:t>
            </a:r>
            <a:r>
              <a:rPr lang="el-GR" sz="1100"/>
              <a:t>β</a:t>
            </a:r>
            <a:r>
              <a:rPr lang="en-US" sz="1100" baseline="-25000"/>
              <a:t>Portfolio</a:t>
            </a:r>
          </a:p>
          <a:p>
            <a:r>
              <a:rPr lang="en-US" sz="1100"/>
              <a:t>The important distinction between this and the Sharpe Ratio is that this uses the portfolio beta instead of volatility to measure risk-adjusted return</a:t>
            </a:r>
          </a:p>
          <a:p>
            <a:r>
              <a:rPr lang="en-US" sz="1100"/>
              <a:t>To calculate the portfolio beta, I took the individual stocks periodical beta to the benchmark (QQQ in this case) and multiplied them by their weights</a:t>
            </a:r>
          </a:p>
          <a:p>
            <a:r>
              <a:rPr lang="en-US" sz="1100"/>
              <a:t>Higher the beta the more aggressive the portfolio is against the market/benchmark</a:t>
            </a:r>
          </a:p>
          <a:p>
            <a:r>
              <a:rPr lang="en-US" sz="1100"/>
              <a:t> Denoted by the orange star in the efficient frontier it happens to be the same portfolio as the portfolio with the highest Sharpe Ratio</a:t>
            </a:r>
          </a:p>
        </p:txBody>
      </p:sp>
    </p:spTree>
    <p:extLst>
      <p:ext uri="{BB962C8B-B14F-4D97-AF65-F5344CB8AC3E}">
        <p14:creationId xmlns:p14="http://schemas.microsoft.com/office/powerpoint/2010/main" val="232014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10BF3D-8FF3-184A-B85A-6B03995BDE6A}"/>
              </a:ext>
            </a:extLst>
          </p:cNvPr>
          <p:cNvSpPr>
            <a:spLocks noGrp="1"/>
          </p:cNvSpPr>
          <p:nvPr>
            <p:ph type="title"/>
          </p:nvPr>
        </p:nvSpPr>
        <p:spPr>
          <a:xfrm>
            <a:off x="1349531" y="4233675"/>
            <a:ext cx="4424430" cy="2015774"/>
          </a:xfrm>
        </p:spPr>
        <p:txBody>
          <a:bodyPr>
            <a:normAutofit/>
          </a:bodyPr>
          <a:lstStyle/>
          <a:p>
            <a:r>
              <a:rPr lang="en-US" sz="4000"/>
              <a:t>Capital Asset Pricing Model – Jensen’s Alpha</a:t>
            </a:r>
          </a:p>
        </p:txBody>
      </p:sp>
      <p:sp>
        <p:nvSpPr>
          <p:cNvPr id="19" name="Rectangle 18">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2AA705-A097-6C42-9543-2E9A8200C3A9}"/>
              </a:ext>
            </a:extLst>
          </p:cNvPr>
          <p:cNvPicPr>
            <a:picLocks noChangeAspect="1"/>
          </p:cNvPicPr>
          <p:nvPr/>
        </p:nvPicPr>
        <p:blipFill>
          <a:blip r:embed="rId2"/>
          <a:stretch>
            <a:fillRect/>
          </a:stretch>
        </p:blipFill>
        <p:spPr>
          <a:xfrm>
            <a:off x="1349531" y="2094228"/>
            <a:ext cx="10228659" cy="664860"/>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1BDC62D0-85F6-1142-B56B-2AD194A32471}"/>
              </a:ext>
            </a:extLst>
          </p:cNvPr>
          <p:cNvSpPr>
            <a:spLocks noGrp="1"/>
          </p:cNvSpPr>
          <p:nvPr>
            <p:ph idx="1"/>
          </p:nvPr>
        </p:nvSpPr>
        <p:spPr>
          <a:xfrm>
            <a:off x="6417733" y="4212709"/>
            <a:ext cx="5160457" cy="2036742"/>
          </a:xfrm>
        </p:spPr>
        <p:txBody>
          <a:bodyPr anchor="ctr">
            <a:normAutofit/>
          </a:bodyPr>
          <a:lstStyle/>
          <a:p>
            <a:r>
              <a:rPr lang="en-US" sz="1100"/>
              <a:t>Jensen's Alpha = R</a:t>
            </a:r>
            <a:r>
              <a:rPr lang="en-US" sz="1100" baseline="-25000"/>
              <a:t>Portfolio</a:t>
            </a:r>
            <a:r>
              <a:rPr lang="en-US" sz="1100"/>
              <a:t> - (R</a:t>
            </a:r>
            <a:r>
              <a:rPr lang="en-US" sz="1100" baseline="-25000"/>
              <a:t>risk-free rate</a:t>
            </a:r>
            <a:r>
              <a:rPr lang="en-US" sz="1100"/>
              <a:t> + </a:t>
            </a:r>
            <a:r>
              <a:rPr lang="el-GR" sz="1100"/>
              <a:t>β(</a:t>
            </a:r>
            <a:r>
              <a:rPr lang="en-US" sz="1100"/>
              <a:t>R</a:t>
            </a:r>
            <a:r>
              <a:rPr lang="en-US" sz="1100" baseline="-25000"/>
              <a:t>Market</a:t>
            </a:r>
            <a:r>
              <a:rPr lang="en-US" sz="1100"/>
              <a:t> - R</a:t>
            </a:r>
            <a:r>
              <a:rPr lang="en-US" sz="1100" baseline="-25000"/>
              <a:t>risk-free rate</a:t>
            </a:r>
            <a:r>
              <a:rPr lang="en-US" sz="1100"/>
              <a:t>)</a:t>
            </a:r>
          </a:p>
          <a:p>
            <a:r>
              <a:rPr lang="en-US" sz="1100"/>
              <a:t>Describes how much more or less your portfolio was able to generate above or below your benchmark</a:t>
            </a:r>
          </a:p>
          <a:p>
            <a:r>
              <a:rPr lang="en-US" sz="1100"/>
              <a:t>Commonly used for active portfolio managers to generate higher returns than the market</a:t>
            </a:r>
          </a:p>
          <a:p>
            <a:r>
              <a:rPr lang="en-US" sz="1100"/>
              <a:t>In my opinion Jensen’s Alpha is very hard to consistently achieve in the long run</a:t>
            </a:r>
          </a:p>
          <a:p>
            <a:r>
              <a:rPr lang="en-US" sz="1100"/>
              <a:t>Note that a higher beta to the benchmark will be captured in Jensen’s Alpha and generally has higher volatility which is consistent with EMH</a:t>
            </a:r>
          </a:p>
          <a:p>
            <a:endParaRPr lang="en-US" sz="1100"/>
          </a:p>
        </p:txBody>
      </p:sp>
    </p:spTree>
    <p:extLst>
      <p:ext uri="{BB962C8B-B14F-4D97-AF65-F5344CB8AC3E}">
        <p14:creationId xmlns:p14="http://schemas.microsoft.com/office/powerpoint/2010/main" val="3164413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68512-587A-6749-8422-5FCC69288C09}"/>
              </a:ext>
            </a:extLst>
          </p:cNvPr>
          <p:cNvSpPr>
            <a:spLocks noGrp="1"/>
          </p:cNvSpPr>
          <p:nvPr>
            <p:ph type="title"/>
          </p:nvPr>
        </p:nvSpPr>
        <p:spPr>
          <a:xfrm>
            <a:off x="1349531" y="4233675"/>
            <a:ext cx="4424430" cy="2015774"/>
          </a:xfrm>
        </p:spPr>
        <p:txBody>
          <a:bodyPr>
            <a:normAutofit/>
          </a:bodyPr>
          <a:lstStyle/>
          <a:p>
            <a:r>
              <a:rPr lang="en-US" sz="4000"/>
              <a:t>Information Ratio</a:t>
            </a:r>
          </a:p>
        </p:txBody>
      </p:sp>
      <p:sp>
        <p:nvSpPr>
          <p:cNvPr id="19" name="Rectangle 18">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4610C18-CFA3-4046-BCF3-AB4B5252B08F}"/>
              </a:ext>
            </a:extLst>
          </p:cNvPr>
          <p:cNvPicPr>
            <a:picLocks noChangeAspect="1"/>
          </p:cNvPicPr>
          <p:nvPr/>
        </p:nvPicPr>
        <p:blipFill>
          <a:blip r:embed="rId2"/>
          <a:stretch>
            <a:fillRect/>
          </a:stretch>
        </p:blipFill>
        <p:spPr>
          <a:xfrm>
            <a:off x="1349531" y="2055870"/>
            <a:ext cx="10228659" cy="741575"/>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B0FC1DEE-D845-2A43-945F-2AED73AD473E}"/>
              </a:ext>
            </a:extLst>
          </p:cNvPr>
          <p:cNvSpPr>
            <a:spLocks noGrp="1"/>
          </p:cNvSpPr>
          <p:nvPr>
            <p:ph idx="1"/>
          </p:nvPr>
        </p:nvSpPr>
        <p:spPr>
          <a:xfrm>
            <a:off x="6417733" y="4212709"/>
            <a:ext cx="5160457" cy="2036742"/>
          </a:xfrm>
        </p:spPr>
        <p:txBody>
          <a:bodyPr anchor="ctr">
            <a:normAutofit/>
          </a:bodyPr>
          <a:lstStyle/>
          <a:p>
            <a:r>
              <a:rPr lang="en-US" sz="1400" dirty="0"/>
              <a:t>Information Ratio = </a:t>
            </a:r>
            <a:r>
              <a:rPr lang="el-GR" sz="1400" dirty="0"/>
              <a:t>μ</a:t>
            </a:r>
            <a:r>
              <a:rPr lang="el-GR" sz="1400" baseline="-25000" dirty="0"/>
              <a:t>(</a:t>
            </a:r>
            <a:r>
              <a:rPr lang="en-US" sz="1400" baseline="-25000"/>
              <a:t>RPortfolio-RBenchmark</a:t>
            </a:r>
            <a:r>
              <a:rPr lang="en-US" sz="1400" baseline="-25000" dirty="0"/>
              <a:t>)</a:t>
            </a:r>
            <a:r>
              <a:rPr lang="en-US" sz="1400" dirty="0"/>
              <a:t> / </a:t>
            </a:r>
            <a:r>
              <a:rPr lang="el-GR" sz="1400" dirty="0"/>
              <a:t>σ</a:t>
            </a:r>
            <a:r>
              <a:rPr lang="el-GR" sz="1400" baseline="-25000" dirty="0"/>
              <a:t>(</a:t>
            </a:r>
            <a:r>
              <a:rPr lang="en-US" sz="1400" baseline="-25000"/>
              <a:t>RPortfolio-RBenchmark</a:t>
            </a:r>
            <a:r>
              <a:rPr lang="en-US" sz="1400" baseline="-25000" dirty="0"/>
              <a:t>)</a:t>
            </a:r>
            <a:endParaRPr lang="en-US" sz="1400" dirty="0"/>
          </a:p>
          <a:p>
            <a:r>
              <a:rPr lang="en-US" sz="1400" dirty="0"/>
              <a:t>Where Sharpe Ratio and Treynor Ratio explain risk-adjusted return the information ratio measures the performance of a portfolio in relation with the benchmark</a:t>
            </a:r>
          </a:p>
          <a:p>
            <a:r>
              <a:rPr lang="en-US" sz="1400" dirty="0"/>
              <a:t>High information ratios mean that the portfolio, on average over the period, has higher active return and low tracking error</a:t>
            </a:r>
          </a:p>
          <a:p>
            <a:r>
              <a:rPr lang="en-US" sz="1400" dirty="0"/>
              <a:t>Note that portfolio beta and volatility is higher than in the optimal Sharpe Ratio portfolio and Treynor Ratio portfolio</a:t>
            </a:r>
          </a:p>
          <a:p>
            <a:pPr marL="0" indent="0">
              <a:buNone/>
            </a:pPr>
            <a:endParaRPr lang="en-US" sz="1400" dirty="0"/>
          </a:p>
        </p:txBody>
      </p:sp>
    </p:spTree>
    <p:extLst>
      <p:ext uri="{BB962C8B-B14F-4D97-AF65-F5344CB8AC3E}">
        <p14:creationId xmlns:p14="http://schemas.microsoft.com/office/powerpoint/2010/main" val="2065282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5E6B3632-31A7-4B9A-9B3B-DAADD1D37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6" name="Picture 8" descr="Chart, scatter chart&#10;&#10;Description automatically generated">
            <a:extLst>
              <a:ext uri="{FF2B5EF4-FFF2-40B4-BE49-F238E27FC236}">
                <a16:creationId xmlns:a16="http://schemas.microsoft.com/office/drawing/2014/main" id="{D032C3F6-A025-844E-BEF0-79E0507CC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8" y="728663"/>
            <a:ext cx="5303838" cy="3589338"/>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387E8AB-46C9-534A-9EF9-E761CF80A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8" y="4384675"/>
            <a:ext cx="2632075" cy="1743075"/>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9467191F-9D1A-004E-9B2D-B2D708CCE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4388" y="4384675"/>
            <a:ext cx="2605088" cy="1743075"/>
          </a:xfrm>
          <a:prstGeom prst="rect">
            <a:avLst/>
          </a:prstGeom>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D80B7E2-47A5-384D-8A8F-81F14913B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6150" y="728663"/>
            <a:ext cx="1951038" cy="1300163"/>
          </a:xfrm>
          <a:prstGeom prst="rect">
            <a:avLst/>
          </a:prstGeom>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F863F136-3A57-4440-BB7F-AB97A09DE8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6150" y="2093913"/>
            <a:ext cx="1951038" cy="1298575"/>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B6BC28A-5651-5747-A2A4-93DE767322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6150" y="3457575"/>
            <a:ext cx="1951038" cy="1298575"/>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8CEBFF4-7CBB-534A-86D8-6BC2C50B54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6150" y="4821238"/>
            <a:ext cx="1951038" cy="130492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84AA34-92D9-9F4B-A467-381CD2ECD144}"/>
              </a:ext>
            </a:extLst>
          </p:cNvPr>
          <p:cNvSpPr>
            <a:spLocks noGrp="1"/>
          </p:cNvSpPr>
          <p:nvPr>
            <p:ph type="title"/>
          </p:nvPr>
        </p:nvSpPr>
        <p:spPr>
          <a:xfrm>
            <a:off x="8402460" y="527774"/>
            <a:ext cx="3206143" cy="2068613"/>
          </a:xfrm>
          <a:prstGeom prst="ellipse">
            <a:avLst/>
          </a:prstGeom>
        </p:spPr>
        <p:txBody>
          <a:bodyPr vert="horz" lIns="91440" tIns="45720" rIns="91440" bIns="45720" rtlCol="0" anchor="ctr">
            <a:normAutofit fontScale="90000"/>
          </a:bodyPr>
          <a:lstStyle/>
          <a:p>
            <a:r>
              <a:rPr lang="en-US" sz="4000" dirty="0"/>
              <a:t>Individual Stock Effects on Returns</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A8E64CB5-52DC-8D4D-B630-3E243078E2A9}"/>
              </a:ext>
            </a:extLst>
          </p:cNvPr>
          <p:cNvSpPr txBox="1"/>
          <p:nvPr/>
        </p:nvSpPr>
        <p:spPr>
          <a:xfrm>
            <a:off x="8402460" y="2743201"/>
            <a:ext cx="339847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how additional weights adds to portfolio returns</a:t>
            </a:r>
          </a:p>
          <a:p>
            <a:pPr marL="285750" indent="-285750">
              <a:buFont typeface="Arial" panose="020B0604020202020204" pitchFamily="34" charset="0"/>
              <a:buChar char="•"/>
            </a:pPr>
            <a:r>
              <a:rPr lang="en-US" dirty="0"/>
              <a:t>As you can see TSLA has a large effect on the returns which also makes every other position have less of an effect on return</a:t>
            </a:r>
          </a:p>
          <a:p>
            <a:pPr marL="285750" indent="-285750">
              <a:buFont typeface="Arial" panose="020B0604020202020204" pitchFamily="34" charset="0"/>
              <a:buChar char="•"/>
            </a:pPr>
            <a:r>
              <a:rPr lang="en-US" dirty="0"/>
              <a:t>Though other positions still have an effect on return</a:t>
            </a:r>
          </a:p>
        </p:txBody>
      </p:sp>
    </p:spTree>
    <p:extLst>
      <p:ext uri="{BB962C8B-B14F-4D97-AF65-F5344CB8AC3E}">
        <p14:creationId xmlns:p14="http://schemas.microsoft.com/office/powerpoint/2010/main" val="3471842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4301</TotalTime>
  <Words>1473</Words>
  <Application>Microsoft Macintosh PowerPoint</Application>
  <PresentationFormat>Widescreen</PresentationFormat>
  <Paragraphs>98</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Portfolio Construction</vt:lpstr>
      <vt:lpstr>Modern Portfolio Theory</vt:lpstr>
      <vt:lpstr>How I Generated the Efficient Frontier</vt:lpstr>
      <vt:lpstr>Capital Asset Pricing Model</vt:lpstr>
      <vt:lpstr>Capital Asset Pricing Model – Sharpe Ratio</vt:lpstr>
      <vt:lpstr>Capital Asset Pricing Model – Treynor Ratio</vt:lpstr>
      <vt:lpstr>Capital Asset Pricing Model – Jensen’s Alpha</vt:lpstr>
      <vt:lpstr>Information Ratio</vt:lpstr>
      <vt:lpstr>Individual Stock Effects on Returns</vt:lpstr>
      <vt:lpstr>Individual Stock Effects on Returns</vt:lpstr>
      <vt:lpstr>Individual Stock Effects on Returns</vt:lpstr>
      <vt:lpstr>Individual Stock Effects on Returns</vt:lpstr>
      <vt:lpstr>Individual Effects on Volatility</vt:lpstr>
      <vt:lpstr>Individual Effects on Volatility</vt:lpstr>
      <vt:lpstr>Individual Effects on Volatility</vt:lpstr>
      <vt:lpstr>Individual Effects on Volatility</vt:lpstr>
      <vt:lpstr>Individual Effects on Volatility</vt:lpstr>
      <vt:lpstr>Constructing a Portfolio With Only Positive Effects on the Portfolio Sharpe Ratio</vt:lpstr>
      <vt:lpstr>Portfolios with Value Stocks Only  (VTV for Reference)</vt:lpstr>
      <vt:lpstr>Macroeconomic Indicators – Treasury Yield Curve</vt:lpstr>
      <vt:lpstr>Macroeconomic Indicators - The US Dollar</vt:lpstr>
      <vt:lpstr>US Dollar Regression with Effective Federal Funds Rate</vt:lpstr>
      <vt:lpstr>Macroeconomic Indicators – Leading Indicators</vt:lpstr>
      <vt:lpstr>RGDP Regression With Leading Indicators</vt:lpstr>
      <vt:lpstr>Macroeconomic Indicators – Coincident Indicators</vt:lpstr>
      <vt:lpstr>GDP Regression With Coincident Indicators</vt:lpstr>
      <vt:lpstr>Retail Trading </vt:lpstr>
      <vt:lpstr>Retail Trading Cases </vt:lpstr>
      <vt:lpstr>Retail Trading Regressions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Radke, Jacob</dc:creator>
  <cp:lastModifiedBy>Radke, Jacob</cp:lastModifiedBy>
  <cp:revision>5</cp:revision>
  <dcterms:created xsi:type="dcterms:W3CDTF">2021-12-04T17:26:36Z</dcterms:created>
  <dcterms:modified xsi:type="dcterms:W3CDTF">2021-12-07T17:08:09Z</dcterms:modified>
</cp:coreProperties>
</file>